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49" r:id="rId2"/>
  </p:sldMasterIdLst>
  <p:notesMasterIdLst>
    <p:notesMasterId r:id="rId22"/>
  </p:notesMasterIdLst>
  <p:sldIdLst>
    <p:sldId id="256" r:id="rId3"/>
    <p:sldId id="285" r:id="rId4"/>
    <p:sldId id="281" r:id="rId5"/>
    <p:sldId id="282" r:id="rId6"/>
    <p:sldId id="294" r:id="rId7"/>
    <p:sldId id="296" r:id="rId8"/>
    <p:sldId id="283" r:id="rId9"/>
    <p:sldId id="297" r:id="rId10"/>
    <p:sldId id="298" r:id="rId11"/>
    <p:sldId id="291" r:id="rId12"/>
    <p:sldId id="299" r:id="rId13"/>
    <p:sldId id="300" r:id="rId14"/>
    <p:sldId id="292" r:id="rId15"/>
    <p:sldId id="301" r:id="rId16"/>
    <p:sldId id="302" r:id="rId17"/>
    <p:sldId id="293" r:id="rId18"/>
    <p:sldId id="304" r:id="rId19"/>
    <p:sldId id="289" r:id="rId20"/>
    <p:sldId id="30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3300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40B292-F87A-424E-B914-6D3D66984238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64A319A-35FE-47C3-93A3-8278CA8F9B5E}">
      <dgm:prSet phldrT="[Text]" custT="1"/>
      <dgm:spPr/>
      <dgm:t>
        <a:bodyPr/>
        <a:lstStyle/>
        <a:p>
          <a:r>
            <a:rPr lang="en-US" sz="1800" b="1" dirty="0" smtClean="0"/>
            <a:t>The Approach</a:t>
          </a:r>
          <a:endParaRPr lang="en-US" sz="1800" b="1" dirty="0"/>
        </a:p>
      </dgm:t>
    </dgm:pt>
    <dgm:pt modelId="{FE59C6D2-2D05-4CC9-8CA5-FEF7BF301120}" type="parTrans" cxnId="{CFA0B5ED-B3B5-4240-8948-D6E32688D628}">
      <dgm:prSet/>
      <dgm:spPr/>
      <dgm:t>
        <a:bodyPr/>
        <a:lstStyle/>
        <a:p>
          <a:endParaRPr lang="en-US" sz="1800" b="1"/>
        </a:p>
      </dgm:t>
    </dgm:pt>
    <dgm:pt modelId="{A56942BF-8AED-454E-B06A-12EF8175357D}" type="sibTrans" cxnId="{CFA0B5ED-B3B5-4240-8948-D6E32688D628}">
      <dgm:prSet/>
      <dgm:spPr/>
      <dgm:t>
        <a:bodyPr/>
        <a:lstStyle/>
        <a:p>
          <a:endParaRPr lang="en-US" sz="1800" b="1"/>
        </a:p>
      </dgm:t>
    </dgm:pt>
    <dgm:pt modelId="{D24EA955-CB35-4673-A335-3D8BEB98499F}">
      <dgm:prSet phldrT="[Text]" custT="1"/>
      <dgm:spPr/>
      <dgm:t>
        <a:bodyPr/>
        <a:lstStyle/>
        <a:p>
          <a:r>
            <a:rPr lang="en-US" sz="1800" b="1" dirty="0" smtClean="0"/>
            <a:t>Being Different? What is Different</a:t>
          </a:r>
          <a:endParaRPr lang="en-US" sz="1800" b="1" dirty="0"/>
        </a:p>
      </dgm:t>
    </dgm:pt>
    <dgm:pt modelId="{A529124A-6721-45E0-A0F3-9BC16C078212}" type="parTrans" cxnId="{FB38B7FE-225F-4FB9-B499-9F850AD5576B}">
      <dgm:prSet/>
      <dgm:spPr/>
      <dgm:t>
        <a:bodyPr/>
        <a:lstStyle/>
        <a:p>
          <a:endParaRPr lang="en-US" sz="1800" b="1"/>
        </a:p>
      </dgm:t>
    </dgm:pt>
    <dgm:pt modelId="{60A5690B-2431-406D-9A83-200B0C993CD3}" type="sibTrans" cxnId="{FB38B7FE-225F-4FB9-B499-9F850AD5576B}">
      <dgm:prSet/>
      <dgm:spPr/>
      <dgm:t>
        <a:bodyPr/>
        <a:lstStyle/>
        <a:p>
          <a:endParaRPr lang="en-US" sz="1800" b="1"/>
        </a:p>
      </dgm:t>
    </dgm:pt>
    <dgm:pt modelId="{01BD43D9-8480-42F7-8D13-BE933D4214A9}">
      <dgm:prSet phldrT="[Text]" custT="1"/>
      <dgm:spPr/>
      <dgm:t>
        <a:bodyPr/>
        <a:lstStyle/>
        <a:p>
          <a:r>
            <a:rPr lang="en-US" sz="1800" b="1" dirty="0" smtClean="0"/>
            <a:t> 1. Embodied Knowing vs. History Centrism</a:t>
          </a:r>
          <a:endParaRPr lang="en-US" sz="1800" b="1" dirty="0"/>
        </a:p>
      </dgm:t>
    </dgm:pt>
    <dgm:pt modelId="{7A4695C8-DE9F-48A1-8FBB-14940E1E86DD}" type="parTrans" cxnId="{4356FDD5-2C01-48C9-B24A-0DD1AC04307F}">
      <dgm:prSet/>
      <dgm:spPr/>
      <dgm:t>
        <a:bodyPr/>
        <a:lstStyle/>
        <a:p>
          <a:endParaRPr lang="en-US" sz="1800" b="1"/>
        </a:p>
      </dgm:t>
    </dgm:pt>
    <dgm:pt modelId="{39A49928-03B0-415D-B299-85A1327F0CD5}" type="sibTrans" cxnId="{4356FDD5-2C01-48C9-B24A-0DD1AC04307F}">
      <dgm:prSet/>
      <dgm:spPr/>
      <dgm:t>
        <a:bodyPr/>
        <a:lstStyle/>
        <a:p>
          <a:endParaRPr lang="en-US" sz="1800" b="1"/>
        </a:p>
      </dgm:t>
    </dgm:pt>
    <dgm:pt modelId="{5B0B6F38-7DDD-476D-9F68-983B77426FEB}">
      <dgm:prSet custT="1"/>
      <dgm:spPr/>
      <dgm:t>
        <a:bodyPr/>
        <a:lstStyle/>
        <a:p>
          <a:r>
            <a:rPr lang="en-US" sz="1800" b="1" dirty="0" smtClean="0"/>
            <a:t>2. Integral Unity vs. Synthetic Unity</a:t>
          </a:r>
          <a:endParaRPr lang="en-US" sz="1800" b="1" dirty="0"/>
        </a:p>
      </dgm:t>
    </dgm:pt>
    <dgm:pt modelId="{4D9FDE0D-10A3-43F4-8158-A6C5937C8E25}" type="parTrans" cxnId="{58B346A1-B7F8-4A2E-B921-FB379E373D0B}">
      <dgm:prSet/>
      <dgm:spPr/>
      <dgm:t>
        <a:bodyPr/>
        <a:lstStyle/>
        <a:p>
          <a:endParaRPr lang="en-US" sz="1800" b="1"/>
        </a:p>
      </dgm:t>
    </dgm:pt>
    <dgm:pt modelId="{14CDA1C1-E7C6-4362-9F5A-EBC840C6337F}" type="sibTrans" cxnId="{58B346A1-B7F8-4A2E-B921-FB379E373D0B}">
      <dgm:prSet/>
      <dgm:spPr/>
      <dgm:t>
        <a:bodyPr/>
        <a:lstStyle/>
        <a:p>
          <a:endParaRPr lang="en-US" sz="1800" b="1"/>
        </a:p>
      </dgm:t>
    </dgm:pt>
    <dgm:pt modelId="{1AE335AB-4153-4C04-95BB-E6479E1B94B1}">
      <dgm:prSet custT="1"/>
      <dgm:spPr/>
      <dgm:t>
        <a:bodyPr/>
        <a:lstStyle/>
        <a:p>
          <a:r>
            <a:rPr lang="en-US" sz="1800" b="1" dirty="0" smtClean="0"/>
            <a:t>3. Anxiety over Chaos vs. Comfort with Complexity</a:t>
          </a:r>
          <a:endParaRPr lang="en-US" sz="1800" b="1" dirty="0"/>
        </a:p>
      </dgm:t>
    </dgm:pt>
    <dgm:pt modelId="{BB563A6E-04FC-4D98-AE8F-6173DAB36F91}" type="parTrans" cxnId="{2C865768-6D74-41C4-B9BB-5D089B765F11}">
      <dgm:prSet/>
      <dgm:spPr/>
      <dgm:t>
        <a:bodyPr/>
        <a:lstStyle/>
        <a:p>
          <a:endParaRPr lang="en-US" sz="1800" b="1"/>
        </a:p>
      </dgm:t>
    </dgm:pt>
    <dgm:pt modelId="{F2936B38-0B41-464A-9569-4C67F549B114}" type="sibTrans" cxnId="{2C865768-6D74-41C4-B9BB-5D089B765F11}">
      <dgm:prSet/>
      <dgm:spPr/>
      <dgm:t>
        <a:bodyPr/>
        <a:lstStyle/>
        <a:p>
          <a:endParaRPr lang="en-US" sz="1800" b="1"/>
        </a:p>
      </dgm:t>
    </dgm:pt>
    <dgm:pt modelId="{42607BA4-507A-4E82-BDFB-D79E23330B11}">
      <dgm:prSet custT="1"/>
      <dgm:spPr/>
      <dgm:t>
        <a:bodyPr/>
        <a:lstStyle/>
        <a:p>
          <a:r>
            <a:rPr lang="en-US" sz="1800" b="1" dirty="0" smtClean="0"/>
            <a:t>4. Cultural Digestion vs. Sanskrit non-transferables</a:t>
          </a:r>
          <a:endParaRPr lang="en-US" sz="1800" b="1" dirty="0"/>
        </a:p>
      </dgm:t>
    </dgm:pt>
    <dgm:pt modelId="{4CF8FABF-FAB0-489C-B5B7-2084525D6748}" type="parTrans" cxnId="{AE1E63D2-3839-42ED-9A81-49EF5ADE7ED6}">
      <dgm:prSet/>
      <dgm:spPr/>
      <dgm:t>
        <a:bodyPr/>
        <a:lstStyle/>
        <a:p>
          <a:endParaRPr lang="en-US" sz="1800" b="1"/>
        </a:p>
      </dgm:t>
    </dgm:pt>
    <dgm:pt modelId="{92B83DA5-0F48-4B12-8228-89668FA8ABCC}" type="sibTrans" cxnId="{AE1E63D2-3839-42ED-9A81-49EF5ADE7ED6}">
      <dgm:prSet/>
      <dgm:spPr/>
      <dgm:t>
        <a:bodyPr/>
        <a:lstStyle/>
        <a:p>
          <a:endParaRPr lang="en-US" sz="1800" b="1"/>
        </a:p>
      </dgm:t>
    </dgm:pt>
    <dgm:pt modelId="{05273081-5DC6-4747-BE87-191BB1711E26}">
      <dgm:prSet custT="1"/>
      <dgm:spPr/>
      <dgm:t>
        <a:bodyPr/>
        <a:lstStyle/>
        <a:p>
          <a:r>
            <a:rPr lang="en-US" sz="1800" b="1" dirty="0" smtClean="0"/>
            <a:t>Western Universalism</a:t>
          </a:r>
          <a:endParaRPr lang="en-US" sz="1800" b="1" dirty="0"/>
        </a:p>
      </dgm:t>
    </dgm:pt>
    <dgm:pt modelId="{168834B2-5696-4046-AB0F-CFA9D72FB50E}" type="parTrans" cxnId="{D194DBCF-3F5B-427A-8969-61AE313255C7}">
      <dgm:prSet/>
      <dgm:spPr/>
      <dgm:t>
        <a:bodyPr/>
        <a:lstStyle/>
        <a:p>
          <a:endParaRPr lang="en-US" sz="1800" b="1"/>
        </a:p>
      </dgm:t>
    </dgm:pt>
    <dgm:pt modelId="{A82C10C4-07AD-4FDC-B0D1-4DA27E72D190}" type="sibTrans" cxnId="{D194DBCF-3F5B-427A-8969-61AE313255C7}">
      <dgm:prSet/>
      <dgm:spPr/>
      <dgm:t>
        <a:bodyPr/>
        <a:lstStyle/>
        <a:p>
          <a:endParaRPr lang="en-US" sz="1800" b="1"/>
        </a:p>
      </dgm:t>
    </dgm:pt>
    <dgm:pt modelId="{2C5C9AB9-F477-441B-A95E-3317988DA318}" type="pres">
      <dgm:prSet presAssocID="{EB40B292-F87A-424E-B914-6D3D6698423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6A69B7-2906-4B50-928A-0A3DE1CBD4A1}" type="pres">
      <dgm:prSet presAssocID="{F64A319A-35FE-47C3-93A3-8278CA8F9B5E}" presName="parentLin" presStyleCnt="0"/>
      <dgm:spPr/>
    </dgm:pt>
    <dgm:pt modelId="{67312B3E-E4FB-4502-98B2-63AE36EFDE63}" type="pres">
      <dgm:prSet presAssocID="{F64A319A-35FE-47C3-93A3-8278CA8F9B5E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FA92B685-C5BB-4381-9EC6-335B743AFCDA}" type="pres">
      <dgm:prSet presAssocID="{F64A319A-35FE-47C3-93A3-8278CA8F9B5E}" presName="parentText" presStyleLbl="node1" presStyleIdx="0" presStyleCnt="7" custScaleX="1291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0CFCCB-8049-4124-B7F3-148FE9FBE723}" type="pres">
      <dgm:prSet presAssocID="{F64A319A-35FE-47C3-93A3-8278CA8F9B5E}" presName="negativeSpace" presStyleCnt="0"/>
      <dgm:spPr/>
    </dgm:pt>
    <dgm:pt modelId="{22F26195-4097-4004-A86A-F6DDC3EBBCC6}" type="pres">
      <dgm:prSet presAssocID="{F64A319A-35FE-47C3-93A3-8278CA8F9B5E}" presName="childText" presStyleLbl="conFgAcc1" presStyleIdx="0" presStyleCnt="7">
        <dgm:presLayoutVars>
          <dgm:bulletEnabled val="1"/>
        </dgm:presLayoutVars>
      </dgm:prSet>
      <dgm:spPr/>
    </dgm:pt>
    <dgm:pt modelId="{2AE0782E-580F-41E2-A076-1CE5149E742C}" type="pres">
      <dgm:prSet presAssocID="{A56942BF-8AED-454E-B06A-12EF8175357D}" presName="spaceBetweenRectangles" presStyleCnt="0"/>
      <dgm:spPr/>
    </dgm:pt>
    <dgm:pt modelId="{A2A96D93-7BDA-484A-AA26-C102A3AE7C11}" type="pres">
      <dgm:prSet presAssocID="{D24EA955-CB35-4673-A335-3D8BEB98499F}" presName="parentLin" presStyleCnt="0"/>
      <dgm:spPr/>
    </dgm:pt>
    <dgm:pt modelId="{57EFE919-32D5-48F3-B8AB-6AE8A5400274}" type="pres">
      <dgm:prSet presAssocID="{D24EA955-CB35-4673-A335-3D8BEB98499F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AE2DF4BA-0433-44A8-B534-FF8BD845D46A}" type="pres">
      <dgm:prSet presAssocID="{D24EA955-CB35-4673-A335-3D8BEB98499F}" presName="parentText" presStyleLbl="node1" presStyleIdx="1" presStyleCnt="7" custScaleX="1291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6C195F-9217-4D89-B786-579D03112338}" type="pres">
      <dgm:prSet presAssocID="{D24EA955-CB35-4673-A335-3D8BEB98499F}" presName="negativeSpace" presStyleCnt="0"/>
      <dgm:spPr/>
    </dgm:pt>
    <dgm:pt modelId="{33D899E5-CEB7-49BF-9081-14A8BDC98EEF}" type="pres">
      <dgm:prSet presAssocID="{D24EA955-CB35-4673-A335-3D8BEB98499F}" presName="childText" presStyleLbl="conFgAcc1" presStyleIdx="1" presStyleCnt="7">
        <dgm:presLayoutVars>
          <dgm:bulletEnabled val="1"/>
        </dgm:presLayoutVars>
      </dgm:prSet>
      <dgm:spPr/>
    </dgm:pt>
    <dgm:pt modelId="{3826F15C-B231-42C2-B65E-78151208571E}" type="pres">
      <dgm:prSet presAssocID="{60A5690B-2431-406D-9A83-200B0C993CD3}" presName="spaceBetweenRectangles" presStyleCnt="0"/>
      <dgm:spPr/>
    </dgm:pt>
    <dgm:pt modelId="{5E271628-1CF8-4D3E-832C-3DCBC37872C2}" type="pres">
      <dgm:prSet presAssocID="{01BD43D9-8480-42F7-8D13-BE933D4214A9}" presName="parentLin" presStyleCnt="0"/>
      <dgm:spPr/>
    </dgm:pt>
    <dgm:pt modelId="{7542C25E-6ED2-4991-9625-7549FC4CF6BC}" type="pres">
      <dgm:prSet presAssocID="{01BD43D9-8480-42F7-8D13-BE933D4214A9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491A411D-2390-4446-91C6-11E3DEF5A1A2}" type="pres">
      <dgm:prSet presAssocID="{01BD43D9-8480-42F7-8D13-BE933D4214A9}" presName="parentText" presStyleLbl="node1" presStyleIdx="2" presStyleCnt="7" custScaleX="129101" custLinFactNeighborX="-25926" custLinFactNeighborY="56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DAB3B9-C766-497F-B350-D4F478C37988}" type="pres">
      <dgm:prSet presAssocID="{01BD43D9-8480-42F7-8D13-BE933D4214A9}" presName="negativeSpace" presStyleCnt="0"/>
      <dgm:spPr/>
    </dgm:pt>
    <dgm:pt modelId="{0B9B1734-1503-4655-A298-DF6BCAC83947}" type="pres">
      <dgm:prSet presAssocID="{01BD43D9-8480-42F7-8D13-BE933D4214A9}" presName="childText" presStyleLbl="conFgAcc1" presStyleIdx="2" presStyleCnt="7">
        <dgm:presLayoutVars>
          <dgm:bulletEnabled val="1"/>
        </dgm:presLayoutVars>
      </dgm:prSet>
      <dgm:spPr/>
    </dgm:pt>
    <dgm:pt modelId="{1CF02600-C731-47A0-9DCD-C1CC7EF0F05B}" type="pres">
      <dgm:prSet presAssocID="{39A49928-03B0-415D-B299-85A1327F0CD5}" presName="spaceBetweenRectangles" presStyleCnt="0"/>
      <dgm:spPr/>
    </dgm:pt>
    <dgm:pt modelId="{DD20CE07-73E0-448D-A769-9F1A0E753B08}" type="pres">
      <dgm:prSet presAssocID="{5B0B6F38-7DDD-476D-9F68-983B77426FEB}" presName="parentLin" presStyleCnt="0"/>
      <dgm:spPr/>
    </dgm:pt>
    <dgm:pt modelId="{560CD062-1AF9-4EAF-B557-53A405CD56EF}" type="pres">
      <dgm:prSet presAssocID="{5B0B6F38-7DDD-476D-9F68-983B77426FEB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7F13237E-13E7-4BA0-AB12-39F60E4F3D7B}" type="pres">
      <dgm:prSet presAssocID="{5B0B6F38-7DDD-476D-9F68-983B77426FEB}" presName="parentText" presStyleLbl="node1" presStyleIdx="3" presStyleCnt="7" custScaleX="1291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109FF-1442-4920-8BB3-0E4435771C38}" type="pres">
      <dgm:prSet presAssocID="{5B0B6F38-7DDD-476D-9F68-983B77426FEB}" presName="negativeSpace" presStyleCnt="0"/>
      <dgm:spPr/>
    </dgm:pt>
    <dgm:pt modelId="{8ABA13D6-B145-48DC-9F5D-55D2DEEBC9B4}" type="pres">
      <dgm:prSet presAssocID="{5B0B6F38-7DDD-476D-9F68-983B77426FEB}" presName="childText" presStyleLbl="conFgAcc1" presStyleIdx="3" presStyleCnt="7">
        <dgm:presLayoutVars>
          <dgm:bulletEnabled val="1"/>
        </dgm:presLayoutVars>
      </dgm:prSet>
      <dgm:spPr/>
    </dgm:pt>
    <dgm:pt modelId="{2E24E316-DE4E-4B10-BDA8-F2329A3E1C2E}" type="pres">
      <dgm:prSet presAssocID="{14CDA1C1-E7C6-4362-9F5A-EBC840C6337F}" presName="spaceBetweenRectangles" presStyleCnt="0"/>
      <dgm:spPr/>
    </dgm:pt>
    <dgm:pt modelId="{C5BC6DA9-4827-47A2-8D75-4562E0C514AA}" type="pres">
      <dgm:prSet presAssocID="{1AE335AB-4153-4C04-95BB-E6479E1B94B1}" presName="parentLin" presStyleCnt="0"/>
      <dgm:spPr/>
    </dgm:pt>
    <dgm:pt modelId="{504A75DB-1572-4622-ADE6-9D436B949F74}" type="pres">
      <dgm:prSet presAssocID="{1AE335AB-4153-4C04-95BB-E6479E1B94B1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A5E76EA7-9E2E-4A12-BC08-72EEB0F08D2B}" type="pres">
      <dgm:prSet presAssocID="{1AE335AB-4153-4C04-95BB-E6479E1B94B1}" presName="parentText" presStyleLbl="node1" presStyleIdx="4" presStyleCnt="7" custScaleX="1291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7831B3-D7DF-403D-8DD1-03FF34B5EAAF}" type="pres">
      <dgm:prSet presAssocID="{1AE335AB-4153-4C04-95BB-E6479E1B94B1}" presName="negativeSpace" presStyleCnt="0"/>
      <dgm:spPr/>
    </dgm:pt>
    <dgm:pt modelId="{9070190B-5205-4359-B97B-B197FC65528A}" type="pres">
      <dgm:prSet presAssocID="{1AE335AB-4153-4C04-95BB-E6479E1B94B1}" presName="childText" presStyleLbl="conFgAcc1" presStyleIdx="4" presStyleCnt="7">
        <dgm:presLayoutVars>
          <dgm:bulletEnabled val="1"/>
        </dgm:presLayoutVars>
      </dgm:prSet>
      <dgm:spPr/>
    </dgm:pt>
    <dgm:pt modelId="{A2B442F1-3F5A-4E8F-9AB2-6369E2EC05A8}" type="pres">
      <dgm:prSet presAssocID="{F2936B38-0B41-464A-9569-4C67F549B114}" presName="spaceBetweenRectangles" presStyleCnt="0"/>
      <dgm:spPr/>
    </dgm:pt>
    <dgm:pt modelId="{13BD1E03-E591-44F8-AF8F-F6A6A8C90CAF}" type="pres">
      <dgm:prSet presAssocID="{42607BA4-507A-4E82-BDFB-D79E23330B11}" presName="parentLin" presStyleCnt="0"/>
      <dgm:spPr/>
    </dgm:pt>
    <dgm:pt modelId="{D6987F4C-91AC-4B1A-B0AD-ED2042ABB22E}" type="pres">
      <dgm:prSet presAssocID="{42607BA4-507A-4E82-BDFB-D79E23330B11}" presName="parentLeftMargin" presStyleLbl="node1" presStyleIdx="4" presStyleCnt="7"/>
      <dgm:spPr/>
      <dgm:t>
        <a:bodyPr/>
        <a:lstStyle/>
        <a:p>
          <a:endParaRPr lang="en-US"/>
        </a:p>
      </dgm:t>
    </dgm:pt>
    <dgm:pt modelId="{5B8373B0-905F-4900-94B0-00E888148F25}" type="pres">
      <dgm:prSet presAssocID="{42607BA4-507A-4E82-BDFB-D79E23330B11}" presName="parentText" presStyleLbl="node1" presStyleIdx="5" presStyleCnt="7" custScaleX="1291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FA0D48-48BB-40FA-9151-57F28DE762CB}" type="pres">
      <dgm:prSet presAssocID="{42607BA4-507A-4E82-BDFB-D79E23330B11}" presName="negativeSpace" presStyleCnt="0"/>
      <dgm:spPr/>
    </dgm:pt>
    <dgm:pt modelId="{DEC3725F-D676-4C46-82EB-2296F51C2D2B}" type="pres">
      <dgm:prSet presAssocID="{42607BA4-507A-4E82-BDFB-D79E23330B11}" presName="childText" presStyleLbl="conFgAcc1" presStyleIdx="5" presStyleCnt="7">
        <dgm:presLayoutVars>
          <dgm:bulletEnabled val="1"/>
        </dgm:presLayoutVars>
      </dgm:prSet>
      <dgm:spPr/>
    </dgm:pt>
    <dgm:pt modelId="{D58DC709-B58D-4D96-9A4F-42BEE87D6693}" type="pres">
      <dgm:prSet presAssocID="{92B83DA5-0F48-4B12-8228-89668FA8ABCC}" presName="spaceBetweenRectangles" presStyleCnt="0"/>
      <dgm:spPr/>
    </dgm:pt>
    <dgm:pt modelId="{76B2A572-13EF-49FC-BD40-588E62C991BF}" type="pres">
      <dgm:prSet presAssocID="{05273081-5DC6-4747-BE87-191BB1711E26}" presName="parentLin" presStyleCnt="0"/>
      <dgm:spPr/>
    </dgm:pt>
    <dgm:pt modelId="{959FA433-8631-4DEF-8CB1-6BD872C8D537}" type="pres">
      <dgm:prSet presAssocID="{05273081-5DC6-4747-BE87-191BB1711E26}" presName="parentLeftMargin" presStyleLbl="node1" presStyleIdx="5" presStyleCnt="7"/>
      <dgm:spPr/>
      <dgm:t>
        <a:bodyPr/>
        <a:lstStyle/>
        <a:p>
          <a:endParaRPr lang="en-US"/>
        </a:p>
      </dgm:t>
    </dgm:pt>
    <dgm:pt modelId="{8767CED4-CD05-448E-8AC6-3F9EFB6ED5EE}" type="pres">
      <dgm:prSet presAssocID="{05273081-5DC6-4747-BE87-191BB1711E26}" presName="parentText" presStyleLbl="node1" presStyleIdx="6" presStyleCnt="7" custScaleX="1291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BB49FB-CB99-48BF-935F-9D441E79FCA2}" type="pres">
      <dgm:prSet presAssocID="{05273081-5DC6-4747-BE87-191BB1711E26}" presName="negativeSpace" presStyleCnt="0"/>
      <dgm:spPr/>
    </dgm:pt>
    <dgm:pt modelId="{69757316-32E5-4659-8B1B-DC3A7E2A31E6}" type="pres">
      <dgm:prSet presAssocID="{05273081-5DC6-4747-BE87-191BB1711E26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4424FD33-DC64-477C-9057-71F0FCA53B8A}" type="presOf" srcId="{05273081-5DC6-4747-BE87-191BB1711E26}" destId="{8767CED4-CD05-448E-8AC6-3F9EFB6ED5EE}" srcOrd="1" destOrd="0" presId="urn:microsoft.com/office/officeart/2005/8/layout/list1"/>
    <dgm:cxn modelId="{D194DBCF-3F5B-427A-8969-61AE313255C7}" srcId="{EB40B292-F87A-424E-B914-6D3D66984238}" destId="{05273081-5DC6-4747-BE87-191BB1711E26}" srcOrd="6" destOrd="0" parTransId="{168834B2-5696-4046-AB0F-CFA9D72FB50E}" sibTransId="{A82C10C4-07AD-4FDC-B0D1-4DA27E72D190}"/>
    <dgm:cxn modelId="{1D538B7B-2614-403B-A12F-5779CA3395AC}" type="presOf" srcId="{42607BA4-507A-4E82-BDFB-D79E23330B11}" destId="{D6987F4C-91AC-4B1A-B0AD-ED2042ABB22E}" srcOrd="0" destOrd="0" presId="urn:microsoft.com/office/officeart/2005/8/layout/list1"/>
    <dgm:cxn modelId="{4356FDD5-2C01-48C9-B24A-0DD1AC04307F}" srcId="{EB40B292-F87A-424E-B914-6D3D66984238}" destId="{01BD43D9-8480-42F7-8D13-BE933D4214A9}" srcOrd="2" destOrd="0" parTransId="{7A4695C8-DE9F-48A1-8FBB-14940E1E86DD}" sibTransId="{39A49928-03B0-415D-B299-85A1327F0CD5}"/>
    <dgm:cxn modelId="{1EC43013-6A8D-410F-9CE4-596539B72859}" type="presOf" srcId="{D24EA955-CB35-4673-A335-3D8BEB98499F}" destId="{57EFE919-32D5-48F3-B8AB-6AE8A5400274}" srcOrd="0" destOrd="0" presId="urn:microsoft.com/office/officeart/2005/8/layout/list1"/>
    <dgm:cxn modelId="{58B346A1-B7F8-4A2E-B921-FB379E373D0B}" srcId="{EB40B292-F87A-424E-B914-6D3D66984238}" destId="{5B0B6F38-7DDD-476D-9F68-983B77426FEB}" srcOrd="3" destOrd="0" parTransId="{4D9FDE0D-10A3-43F4-8158-A6C5937C8E25}" sibTransId="{14CDA1C1-E7C6-4362-9F5A-EBC840C6337F}"/>
    <dgm:cxn modelId="{F65F60A1-289E-4832-A271-BFA2F6FE98E0}" type="presOf" srcId="{01BD43D9-8480-42F7-8D13-BE933D4214A9}" destId="{491A411D-2390-4446-91C6-11E3DEF5A1A2}" srcOrd="1" destOrd="0" presId="urn:microsoft.com/office/officeart/2005/8/layout/list1"/>
    <dgm:cxn modelId="{CEC78DF3-E625-4B0A-A168-020FFF3EBA7C}" type="presOf" srcId="{1AE335AB-4153-4C04-95BB-E6479E1B94B1}" destId="{504A75DB-1572-4622-ADE6-9D436B949F74}" srcOrd="0" destOrd="0" presId="urn:microsoft.com/office/officeart/2005/8/layout/list1"/>
    <dgm:cxn modelId="{B357B5F5-B61F-4651-B939-6E2D92797E3C}" type="presOf" srcId="{EB40B292-F87A-424E-B914-6D3D66984238}" destId="{2C5C9AB9-F477-441B-A95E-3317988DA318}" srcOrd="0" destOrd="0" presId="urn:microsoft.com/office/officeart/2005/8/layout/list1"/>
    <dgm:cxn modelId="{FF39B5CF-1087-4394-B10D-2B9775014E86}" type="presOf" srcId="{1AE335AB-4153-4C04-95BB-E6479E1B94B1}" destId="{A5E76EA7-9E2E-4A12-BC08-72EEB0F08D2B}" srcOrd="1" destOrd="0" presId="urn:microsoft.com/office/officeart/2005/8/layout/list1"/>
    <dgm:cxn modelId="{AC0F2604-D271-4AF3-A08E-031C1204920D}" type="presOf" srcId="{01BD43D9-8480-42F7-8D13-BE933D4214A9}" destId="{7542C25E-6ED2-4991-9625-7549FC4CF6BC}" srcOrd="0" destOrd="0" presId="urn:microsoft.com/office/officeart/2005/8/layout/list1"/>
    <dgm:cxn modelId="{005F3478-56E7-4AE7-844C-DB0535ED23BD}" type="presOf" srcId="{05273081-5DC6-4747-BE87-191BB1711E26}" destId="{959FA433-8631-4DEF-8CB1-6BD872C8D537}" srcOrd="0" destOrd="0" presId="urn:microsoft.com/office/officeart/2005/8/layout/list1"/>
    <dgm:cxn modelId="{AE1E63D2-3839-42ED-9A81-49EF5ADE7ED6}" srcId="{EB40B292-F87A-424E-B914-6D3D66984238}" destId="{42607BA4-507A-4E82-BDFB-D79E23330B11}" srcOrd="5" destOrd="0" parTransId="{4CF8FABF-FAB0-489C-B5B7-2084525D6748}" sibTransId="{92B83DA5-0F48-4B12-8228-89668FA8ABCC}"/>
    <dgm:cxn modelId="{ACD17C2E-01C0-4C7F-B7B4-A4732EC57320}" type="presOf" srcId="{F64A319A-35FE-47C3-93A3-8278CA8F9B5E}" destId="{67312B3E-E4FB-4502-98B2-63AE36EFDE63}" srcOrd="0" destOrd="0" presId="urn:microsoft.com/office/officeart/2005/8/layout/list1"/>
    <dgm:cxn modelId="{2C865768-6D74-41C4-B9BB-5D089B765F11}" srcId="{EB40B292-F87A-424E-B914-6D3D66984238}" destId="{1AE335AB-4153-4C04-95BB-E6479E1B94B1}" srcOrd="4" destOrd="0" parTransId="{BB563A6E-04FC-4D98-AE8F-6173DAB36F91}" sibTransId="{F2936B38-0B41-464A-9569-4C67F549B114}"/>
    <dgm:cxn modelId="{38807F2E-43B2-446E-B1F9-0E81A6A839DE}" type="presOf" srcId="{42607BA4-507A-4E82-BDFB-D79E23330B11}" destId="{5B8373B0-905F-4900-94B0-00E888148F25}" srcOrd="1" destOrd="0" presId="urn:microsoft.com/office/officeart/2005/8/layout/list1"/>
    <dgm:cxn modelId="{1284C16C-0010-47D5-A1F5-DF1A65D410B3}" type="presOf" srcId="{F64A319A-35FE-47C3-93A3-8278CA8F9B5E}" destId="{FA92B685-C5BB-4381-9EC6-335B743AFCDA}" srcOrd="1" destOrd="0" presId="urn:microsoft.com/office/officeart/2005/8/layout/list1"/>
    <dgm:cxn modelId="{FB38B7FE-225F-4FB9-B499-9F850AD5576B}" srcId="{EB40B292-F87A-424E-B914-6D3D66984238}" destId="{D24EA955-CB35-4673-A335-3D8BEB98499F}" srcOrd="1" destOrd="0" parTransId="{A529124A-6721-45E0-A0F3-9BC16C078212}" sibTransId="{60A5690B-2431-406D-9A83-200B0C993CD3}"/>
    <dgm:cxn modelId="{CFA0B5ED-B3B5-4240-8948-D6E32688D628}" srcId="{EB40B292-F87A-424E-B914-6D3D66984238}" destId="{F64A319A-35FE-47C3-93A3-8278CA8F9B5E}" srcOrd="0" destOrd="0" parTransId="{FE59C6D2-2D05-4CC9-8CA5-FEF7BF301120}" sibTransId="{A56942BF-8AED-454E-B06A-12EF8175357D}"/>
    <dgm:cxn modelId="{9C8CF66D-1660-457C-9D2C-FE7CBAD410B1}" type="presOf" srcId="{D24EA955-CB35-4673-A335-3D8BEB98499F}" destId="{AE2DF4BA-0433-44A8-B534-FF8BD845D46A}" srcOrd="1" destOrd="0" presId="urn:microsoft.com/office/officeart/2005/8/layout/list1"/>
    <dgm:cxn modelId="{4EC15F00-9532-4A07-86D0-BB36DDD87AED}" type="presOf" srcId="{5B0B6F38-7DDD-476D-9F68-983B77426FEB}" destId="{560CD062-1AF9-4EAF-B557-53A405CD56EF}" srcOrd="0" destOrd="0" presId="urn:microsoft.com/office/officeart/2005/8/layout/list1"/>
    <dgm:cxn modelId="{207646FC-6AAD-42D8-9AFF-1E73708F5B17}" type="presOf" srcId="{5B0B6F38-7DDD-476D-9F68-983B77426FEB}" destId="{7F13237E-13E7-4BA0-AB12-39F60E4F3D7B}" srcOrd="1" destOrd="0" presId="urn:microsoft.com/office/officeart/2005/8/layout/list1"/>
    <dgm:cxn modelId="{359D4906-9BB8-40C7-A700-9056D06997BD}" type="presParOf" srcId="{2C5C9AB9-F477-441B-A95E-3317988DA318}" destId="{BB6A69B7-2906-4B50-928A-0A3DE1CBD4A1}" srcOrd="0" destOrd="0" presId="urn:microsoft.com/office/officeart/2005/8/layout/list1"/>
    <dgm:cxn modelId="{A4297F7F-D646-4A23-B689-B5DFC3197F81}" type="presParOf" srcId="{BB6A69B7-2906-4B50-928A-0A3DE1CBD4A1}" destId="{67312B3E-E4FB-4502-98B2-63AE36EFDE63}" srcOrd="0" destOrd="0" presId="urn:microsoft.com/office/officeart/2005/8/layout/list1"/>
    <dgm:cxn modelId="{2232709D-384D-4277-A047-93D41DCB4AF6}" type="presParOf" srcId="{BB6A69B7-2906-4B50-928A-0A3DE1CBD4A1}" destId="{FA92B685-C5BB-4381-9EC6-335B743AFCDA}" srcOrd="1" destOrd="0" presId="urn:microsoft.com/office/officeart/2005/8/layout/list1"/>
    <dgm:cxn modelId="{51996F23-8D7F-4B0B-BAE1-9B209BB44A1D}" type="presParOf" srcId="{2C5C9AB9-F477-441B-A95E-3317988DA318}" destId="{0C0CFCCB-8049-4124-B7F3-148FE9FBE723}" srcOrd="1" destOrd="0" presId="urn:microsoft.com/office/officeart/2005/8/layout/list1"/>
    <dgm:cxn modelId="{0C35D7C1-3D36-4C14-8CA1-D4E991D07B2A}" type="presParOf" srcId="{2C5C9AB9-F477-441B-A95E-3317988DA318}" destId="{22F26195-4097-4004-A86A-F6DDC3EBBCC6}" srcOrd="2" destOrd="0" presId="urn:microsoft.com/office/officeart/2005/8/layout/list1"/>
    <dgm:cxn modelId="{74C6EF06-4F43-4B73-9217-40391A6B464D}" type="presParOf" srcId="{2C5C9AB9-F477-441B-A95E-3317988DA318}" destId="{2AE0782E-580F-41E2-A076-1CE5149E742C}" srcOrd="3" destOrd="0" presId="urn:microsoft.com/office/officeart/2005/8/layout/list1"/>
    <dgm:cxn modelId="{77BC0E66-E4E1-48DB-93EF-09CCCCE6C949}" type="presParOf" srcId="{2C5C9AB9-F477-441B-A95E-3317988DA318}" destId="{A2A96D93-7BDA-484A-AA26-C102A3AE7C11}" srcOrd="4" destOrd="0" presId="urn:microsoft.com/office/officeart/2005/8/layout/list1"/>
    <dgm:cxn modelId="{ED800D8A-FBD0-4ADD-AC3D-612D284C6D31}" type="presParOf" srcId="{A2A96D93-7BDA-484A-AA26-C102A3AE7C11}" destId="{57EFE919-32D5-48F3-B8AB-6AE8A5400274}" srcOrd="0" destOrd="0" presId="urn:microsoft.com/office/officeart/2005/8/layout/list1"/>
    <dgm:cxn modelId="{EBA79608-0FBF-4ECC-A16F-715F66E3BE7D}" type="presParOf" srcId="{A2A96D93-7BDA-484A-AA26-C102A3AE7C11}" destId="{AE2DF4BA-0433-44A8-B534-FF8BD845D46A}" srcOrd="1" destOrd="0" presId="urn:microsoft.com/office/officeart/2005/8/layout/list1"/>
    <dgm:cxn modelId="{87E3F56A-3563-4F59-81DF-4093F14EEE14}" type="presParOf" srcId="{2C5C9AB9-F477-441B-A95E-3317988DA318}" destId="{A16C195F-9217-4D89-B786-579D03112338}" srcOrd="5" destOrd="0" presId="urn:microsoft.com/office/officeart/2005/8/layout/list1"/>
    <dgm:cxn modelId="{F1B89578-C5B9-4DFF-9C17-CC9938B58612}" type="presParOf" srcId="{2C5C9AB9-F477-441B-A95E-3317988DA318}" destId="{33D899E5-CEB7-49BF-9081-14A8BDC98EEF}" srcOrd="6" destOrd="0" presId="urn:microsoft.com/office/officeart/2005/8/layout/list1"/>
    <dgm:cxn modelId="{FA3B0CE1-A67F-43F5-BDAB-3588CD3F3DDB}" type="presParOf" srcId="{2C5C9AB9-F477-441B-A95E-3317988DA318}" destId="{3826F15C-B231-42C2-B65E-78151208571E}" srcOrd="7" destOrd="0" presId="urn:microsoft.com/office/officeart/2005/8/layout/list1"/>
    <dgm:cxn modelId="{956AF300-0F58-460F-942B-25BBBB141231}" type="presParOf" srcId="{2C5C9AB9-F477-441B-A95E-3317988DA318}" destId="{5E271628-1CF8-4D3E-832C-3DCBC37872C2}" srcOrd="8" destOrd="0" presId="urn:microsoft.com/office/officeart/2005/8/layout/list1"/>
    <dgm:cxn modelId="{894B76F9-7ABF-4473-99F9-03A339923B0C}" type="presParOf" srcId="{5E271628-1CF8-4D3E-832C-3DCBC37872C2}" destId="{7542C25E-6ED2-4991-9625-7549FC4CF6BC}" srcOrd="0" destOrd="0" presId="urn:microsoft.com/office/officeart/2005/8/layout/list1"/>
    <dgm:cxn modelId="{B1FC4840-3610-4501-98ED-F7E3C6B769A7}" type="presParOf" srcId="{5E271628-1CF8-4D3E-832C-3DCBC37872C2}" destId="{491A411D-2390-4446-91C6-11E3DEF5A1A2}" srcOrd="1" destOrd="0" presId="urn:microsoft.com/office/officeart/2005/8/layout/list1"/>
    <dgm:cxn modelId="{5E47F2EA-2515-46B5-8709-EC35F030E107}" type="presParOf" srcId="{2C5C9AB9-F477-441B-A95E-3317988DA318}" destId="{AFDAB3B9-C766-497F-B350-D4F478C37988}" srcOrd="9" destOrd="0" presId="urn:microsoft.com/office/officeart/2005/8/layout/list1"/>
    <dgm:cxn modelId="{EDEAD5B6-6D7E-407E-A74B-F0DAAD879E4A}" type="presParOf" srcId="{2C5C9AB9-F477-441B-A95E-3317988DA318}" destId="{0B9B1734-1503-4655-A298-DF6BCAC83947}" srcOrd="10" destOrd="0" presId="urn:microsoft.com/office/officeart/2005/8/layout/list1"/>
    <dgm:cxn modelId="{7E6910DE-78FC-422A-B283-618A739FB2ED}" type="presParOf" srcId="{2C5C9AB9-F477-441B-A95E-3317988DA318}" destId="{1CF02600-C731-47A0-9DCD-C1CC7EF0F05B}" srcOrd="11" destOrd="0" presId="urn:microsoft.com/office/officeart/2005/8/layout/list1"/>
    <dgm:cxn modelId="{3572DF66-4647-4F94-B198-02506A308F3E}" type="presParOf" srcId="{2C5C9AB9-F477-441B-A95E-3317988DA318}" destId="{DD20CE07-73E0-448D-A769-9F1A0E753B08}" srcOrd="12" destOrd="0" presId="urn:microsoft.com/office/officeart/2005/8/layout/list1"/>
    <dgm:cxn modelId="{3E82EAAC-8057-4F19-8B0C-196B78D36649}" type="presParOf" srcId="{DD20CE07-73E0-448D-A769-9F1A0E753B08}" destId="{560CD062-1AF9-4EAF-B557-53A405CD56EF}" srcOrd="0" destOrd="0" presId="urn:microsoft.com/office/officeart/2005/8/layout/list1"/>
    <dgm:cxn modelId="{E0CF3B6B-0C4D-48B3-8932-6EE862E6ACAF}" type="presParOf" srcId="{DD20CE07-73E0-448D-A769-9F1A0E753B08}" destId="{7F13237E-13E7-4BA0-AB12-39F60E4F3D7B}" srcOrd="1" destOrd="0" presId="urn:microsoft.com/office/officeart/2005/8/layout/list1"/>
    <dgm:cxn modelId="{FF87E0BA-9DB5-47F6-BE2E-60C5E49A4821}" type="presParOf" srcId="{2C5C9AB9-F477-441B-A95E-3317988DA318}" destId="{C97109FF-1442-4920-8BB3-0E4435771C38}" srcOrd="13" destOrd="0" presId="urn:microsoft.com/office/officeart/2005/8/layout/list1"/>
    <dgm:cxn modelId="{B5A0D267-5C72-4582-96A1-27B2BCB50E16}" type="presParOf" srcId="{2C5C9AB9-F477-441B-A95E-3317988DA318}" destId="{8ABA13D6-B145-48DC-9F5D-55D2DEEBC9B4}" srcOrd="14" destOrd="0" presId="urn:microsoft.com/office/officeart/2005/8/layout/list1"/>
    <dgm:cxn modelId="{E7D6C192-F0C1-4F8C-A67D-0CE9587A047C}" type="presParOf" srcId="{2C5C9AB9-F477-441B-A95E-3317988DA318}" destId="{2E24E316-DE4E-4B10-BDA8-F2329A3E1C2E}" srcOrd="15" destOrd="0" presId="urn:microsoft.com/office/officeart/2005/8/layout/list1"/>
    <dgm:cxn modelId="{645473F7-7752-4C02-8DF7-B603B2A4ABE3}" type="presParOf" srcId="{2C5C9AB9-F477-441B-A95E-3317988DA318}" destId="{C5BC6DA9-4827-47A2-8D75-4562E0C514AA}" srcOrd="16" destOrd="0" presId="urn:microsoft.com/office/officeart/2005/8/layout/list1"/>
    <dgm:cxn modelId="{73829DB1-EED2-4B37-BE28-44F0811E9DBF}" type="presParOf" srcId="{C5BC6DA9-4827-47A2-8D75-4562E0C514AA}" destId="{504A75DB-1572-4622-ADE6-9D436B949F74}" srcOrd="0" destOrd="0" presId="urn:microsoft.com/office/officeart/2005/8/layout/list1"/>
    <dgm:cxn modelId="{5E2DF7F7-FEA9-44C0-8A65-54356F729050}" type="presParOf" srcId="{C5BC6DA9-4827-47A2-8D75-4562E0C514AA}" destId="{A5E76EA7-9E2E-4A12-BC08-72EEB0F08D2B}" srcOrd="1" destOrd="0" presId="urn:microsoft.com/office/officeart/2005/8/layout/list1"/>
    <dgm:cxn modelId="{C37F4830-8757-4AE7-B364-C4F4416F21CA}" type="presParOf" srcId="{2C5C9AB9-F477-441B-A95E-3317988DA318}" destId="{5E7831B3-D7DF-403D-8DD1-03FF34B5EAAF}" srcOrd="17" destOrd="0" presId="urn:microsoft.com/office/officeart/2005/8/layout/list1"/>
    <dgm:cxn modelId="{B195F74B-631C-48A8-A10F-0C86E6414E19}" type="presParOf" srcId="{2C5C9AB9-F477-441B-A95E-3317988DA318}" destId="{9070190B-5205-4359-B97B-B197FC65528A}" srcOrd="18" destOrd="0" presId="urn:microsoft.com/office/officeart/2005/8/layout/list1"/>
    <dgm:cxn modelId="{D9241F0B-B41C-4CD6-B207-4AE1EA4D33FC}" type="presParOf" srcId="{2C5C9AB9-F477-441B-A95E-3317988DA318}" destId="{A2B442F1-3F5A-4E8F-9AB2-6369E2EC05A8}" srcOrd="19" destOrd="0" presId="urn:microsoft.com/office/officeart/2005/8/layout/list1"/>
    <dgm:cxn modelId="{24FEDFD7-756D-42D5-AA38-52398CAFEDC0}" type="presParOf" srcId="{2C5C9AB9-F477-441B-A95E-3317988DA318}" destId="{13BD1E03-E591-44F8-AF8F-F6A6A8C90CAF}" srcOrd="20" destOrd="0" presId="urn:microsoft.com/office/officeart/2005/8/layout/list1"/>
    <dgm:cxn modelId="{7D221527-59DC-40A8-916A-67553A4980E4}" type="presParOf" srcId="{13BD1E03-E591-44F8-AF8F-F6A6A8C90CAF}" destId="{D6987F4C-91AC-4B1A-B0AD-ED2042ABB22E}" srcOrd="0" destOrd="0" presId="urn:microsoft.com/office/officeart/2005/8/layout/list1"/>
    <dgm:cxn modelId="{42D0E5AF-2369-4181-A053-BD4E5AE82AF5}" type="presParOf" srcId="{13BD1E03-E591-44F8-AF8F-F6A6A8C90CAF}" destId="{5B8373B0-905F-4900-94B0-00E888148F25}" srcOrd="1" destOrd="0" presId="urn:microsoft.com/office/officeart/2005/8/layout/list1"/>
    <dgm:cxn modelId="{332721E0-E31A-4761-B957-A122511FB0C0}" type="presParOf" srcId="{2C5C9AB9-F477-441B-A95E-3317988DA318}" destId="{1CFA0D48-48BB-40FA-9151-57F28DE762CB}" srcOrd="21" destOrd="0" presId="urn:microsoft.com/office/officeart/2005/8/layout/list1"/>
    <dgm:cxn modelId="{BD67E7FD-8949-442A-A0C5-9734AB7956FD}" type="presParOf" srcId="{2C5C9AB9-F477-441B-A95E-3317988DA318}" destId="{DEC3725F-D676-4C46-82EB-2296F51C2D2B}" srcOrd="22" destOrd="0" presId="urn:microsoft.com/office/officeart/2005/8/layout/list1"/>
    <dgm:cxn modelId="{EC3A6528-4F61-4FEA-9F96-2A11F7BC46B1}" type="presParOf" srcId="{2C5C9AB9-F477-441B-A95E-3317988DA318}" destId="{D58DC709-B58D-4D96-9A4F-42BEE87D6693}" srcOrd="23" destOrd="0" presId="urn:microsoft.com/office/officeart/2005/8/layout/list1"/>
    <dgm:cxn modelId="{AFF0119D-B00E-4F56-9050-DF27D4A8DA10}" type="presParOf" srcId="{2C5C9AB9-F477-441B-A95E-3317988DA318}" destId="{76B2A572-13EF-49FC-BD40-588E62C991BF}" srcOrd="24" destOrd="0" presId="urn:microsoft.com/office/officeart/2005/8/layout/list1"/>
    <dgm:cxn modelId="{3F3BA778-54CB-41C1-A0FB-7B601423166C}" type="presParOf" srcId="{76B2A572-13EF-49FC-BD40-588E62C991BF}" destId="{959FA433-8631-4DEF-8CB1-6BD872C8D537}" srcOrd="0" destOrd="0" presId="urn:microsoft.com/office/officeart/2005/8/layout/list1"/>
    <dgm:cxn modelId="{C7867E11-1AB9-42D6-B17B-AB0F9DFD84ED}" type="presParOf" srcId="{76B2A572-13EF-49FC-BD40-588E62C991BF}" destId="{8767CED4-CD05-448E-8AC6-3F9EFB6ED5EE}" srcOrd="1" destOrd="0" presId="urn:microsoft.com/office/officeart/2005/8/layout/list1"/>
    <dgm:cxn modelId="{C35C245A-1047-4F7D-BD4D-6249F891C8B0}" type="presParOf" srcId="{2C5C9AB9-F477-441B-A95E-3317988DA318}" destId="{0EBB49FB-CB99-48BF-935F-9D441E79FCA2}" srcOrd="25" destOrd="0" presId="urn:microsoft.com/office/officeart/2005/8/layout/list1"/>
    <dgm:cxn modelId="{65034802-2495-48DE-BB4C-CFB1A3AC3A0F}" type="presParOf" srcId="{2C5C9AB9-F477-441B-A95E-3317988DA318}" destId="{69757316-32E5-4659-8B1B-DC3A7E2A31E6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F26195-4097-4004-A86A-F6DDC3EBBCC6}">
      <dsp:nvSpPr>
        <dsp:cNvPr id="0" name=""/>
        <dsp:cNvSpPr/>
      </dsp:nvSpPr>
      <dsp:spPr>
        <a:xfrm>
          <a:off x="0" y="28478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92B685-C5BB-4381-9EC6-335B743AFCDA}">
      <dsp:nvSpPr>
        <dsp:cNvPr id="0" name=""/>
        <dsp:cNvSpPr/>
      </dsp:nvSpPr>
      <dsp:spPr>
        <a:xfrm>
          <a:off x="411480" y="78141"/>
          <a:ext cx="7437147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The Approach</a:t>
          </a:r>
          <a:endParaRPr lang="en-US" sz="1800" b="1" kern="1200" dirty="0"/>
        </a:p>
      </dsp:txBody>
      <dsp:txXfrm>
        <a:off x="411480" y="78141"/>
        <a:ext cx="7437147" cy="413280"/>
      </dsp:txXfrm>
    </dsp:sp>
    <dsp:sp modelId="{33D899E5-CEB7-49BF-9081-14A8BDC98EEF}">
      <dsp:nvSpPr>
        <dsp:cNvPr id="0" name=""/>
        <dsp:cNvSpPr/>
      </dsp:nvSpPr>
      <dsp:spPr>
        <a:xfrm>
          <a:off x="0" y="91982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2DF4BA-0433-44A8-B534-FF8BD845D46A}">
      <dsp:nvSpPr>
        <dsp:cNvPr id="0" name=""/>
        <dsp:cNvSpPr/>
      </dsp:nvSpPr>
      <dsp:spPr>
        <a:xfrm>
          <a:off x="411480" y="713181"/>
          <a:ext cx="7437147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Being Different? What is Different</a:t>
          </a:r>
          <a:endParaRPr lang="en-US" sz="1800" b="1" kern="1200" dirty="0"/>
        </a:p>
      </dsp:txBody>
      <dsp:txXfrm>
        <a:off x="411480" y="713181"/>
        <a:ext cx="7437147" cy="413280"/>
      </dsp:txXfrm>
    </dsp:sp>
    <dsp:sp modelId="{0B9B1734-1503-4655-A298-DF6BCAC83947}">
      <dsp:nvSpPr>
        <dsp:cNvPr id="0" name=""/>
        <dsp:cNvSpPr/>
      </dsp:nvSpPr>
      <dsp:spPr>
        <a:xfrm>
          <a:off x="0" y="155486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1A411D-2390-4446-91C6-11E3DEF5A1A2}">
      <dsp:nvSpPr>
        <dsp:cNvPr id="0" name=""/>
        <dsp:cNvSpPr/>
      </dsp:nvSpPr>
      <dsp:spPr>
        <a:xfrm>
          <a:off x="304799" y="1371600"/>
          <a:ext cx="7437147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 1. Embodied Knowing vs. History Centrism</a:t>
          </a:r>
          <a:endParaRPr lang="en-US" sz="1800" b="1" kern="1200" dirty="0"/>
        </a:p>
      </dsp:txBody>
      <dsp:txXfrm>
        <a:off x="304799" y="1371600"/>
        <a:ext cx="7437147" cy="413280"/>
      </dsp:txXfrm>
    </dsp:sp>
    <dsp:sp modelId="{8ABA13D6-B145-48DC-9F5D-55D2DEEBC9B4}">
      <dsp:nvSpPr>
        <dsp:cNvPr id="0" name=""/>
        <dsp:cNvSpPr/>
      </dsp:nvSpPr>
      <dsp:spPr>
        <a:xfrm>
          <a:off x="0" y="218990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13237E-13E7-4BA0-AB12-39F60E4F3D7B}">
      <dsp:nvSpPr>
        <dsp:cNvPr id="0" name=""/>
        <dsp:cNvSpPr/>
      </dsp:nvSpPr>
      <dsp:spPr>
        <a:xfrm>
          <a:off x="411480" y="1983261"/>
          <a:ext cx="7437147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2. Integral Unity vs. Synthetic Unity</a:t>
          </a:r>
          <a:endParaRPr lang="en-US" sz="1800" b="1" kern="1200" dirty="0"/>
        </a:p>
      </dsp:txBody>
      <dsp:txXfrm>
        <a:off x="411480" y="1983261"/>
        <a:ext cx="7437147" cy="413280"/>
      </dsp:txXfrm>
    </dsp:sp>
    <dsp:sp modelId="{9070190B-5205-4359-B97B-B197FC65528A}">
      <dsp:nvSpPr>
        <dsp:cNvPr id="0" name=""/>
        <dsp:cNvSpPr/>
      </dsp:nvSpPr>
      <dsp:spPr>
        <a:xfrm>
          <a:off x="0" y="282494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E76EA7-9E2E-4A12-BC08-72EEB0F08D2B}">
      <dsp:nvSpPr>
        <dsp:cNvPr id="0" name=""/>
        <dsp:cNvSpPr/>
      </dsp:nvSpPr>
      <dsp:spPr>
        <a:xfrm>
          <a:off x="411480" y="2618301"/>
          <a:ext cx="7437147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3. Anxiety over Chaos vs. Comfort with Complexity</a:t>
          </a:r>
          <a:endParaRPr lang="en-US" sz="1800" b="1" kern="1200" dirty="0"/>
        </a:p>
      </dsp:txBody>
      <dsp:txXfrm>
        <a:off x="411480" y="2618301"/>
        <a:ext cx="7437147" cy="413280"/>
      </dsp:txXfrm>
    </dsp:sp>
    <dsp:sp modelId="{DEC3725F-D676-4C46-82EB-2296F51C2D2B}">
      <dsp:nvSpPr>
        <dsp:cNvPr id="0" name=""/>
        <dsp:cNvSpPr/>
      </dsp:nvSpPr>
      <dsp:spPr>
        <a:xfrm>
          <a:off x="0" y="345998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8373B0-905F-4900-94B0-00E888148F25}">
      <dsp:nvSpPr>
        <dsp:cNvPr id="0" name=""/>
        <dsp:cNvSpPr/>
      </dsp:nvSpPr>
      <dsp:spPr>
        <a:xfrm>
          <a:off x="411480" y="3253341"/>
          <a:ext cx="7437147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4. Cultural Digestion vs. Sanskrit non-transferables</a:t>
          </a:r>
          <a:endParaRPr lang="en-US" sz="1800" b="1" kern="1200" dirty="0"/>
        </a:p>
      </dsp:txBody>
      <dsp:txXfrm>
        <a:off x="411480" y="3253341"/>
        <a:ext cx="7437147" cy="413280"/>
      </dsp:txXfrm>
    </dsp:sp>
    <dsp:sp modelId="{69757316-32E5-4659-8B1B-DC3A7E2A31E6}">
      <dsp:nvSpPr>
        <dsp:cNvPr id="0" name=""/>
        <dsp:cNvSpPr/>
      </dsp:nvSpPr>
      <dsp:spPr>
        <a:xfrm>
          <a:off x="0" y="409502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67CED4-CD05-448E-8AC6-3F9EFB6ED5EE}">
      <dsp:nvSpPr>
        <dsp:cNvPr id="0" name=""/>
        <dsp:cNvSpPr/>
      </dsp:nvSpPr>
      <dsp:spPr>
        <a:xfrm>
          <a:off x="411480" y="3888381"/>
          <a:ext cx="7437147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Western Universalism</a:t>
          </a:r>
          <a:endParaRPr lang="en-US" sz="1800" b="1" kern="1200" dirty="0"/>
        </a:p>
      </dsp:txBody>
      <dsp:txXfrm>
        <a:off x="411480" y="3888381"/>
        <a:ext cx="7437147" cy="413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8B65C9-7FAE-4946-87B8-A49ABA61F3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62993-CF9A-418A-984F-C0EE3BB22D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31B83-E9E8-4E6B-A3C8-8D90F6E577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1536D-38A6-4478-918D-F24DCACB6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8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A53EF-B857-4D01-BD4B-300E592DB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BB867-D9A5-44B7-A907-152A44B075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C1133-B06D-4DD0-8CA3-C4D9440B25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3F678-D555-4CBC-B347-2E10C655C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34A02-994B-4BC8-B132-C29FD6EC6B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DED2D-B70C-4059-BAEC-818019FA73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728D7-B5F5-43D9-9735-119D19FF8C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64BC5-1AA7-47A8-B426-737869369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06BE6-9BFE-478B-95E9-1ABC7B171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F029E-71BF-47A5-A09B-5714E57E27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F051A-1896-40AD-B256-C6F15683C2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39D33-0C78-43F6-8196-72B20C54F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BA5FC-D04C-4865-8A1B-11632BC8B9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0D7DD-05CA-4DA1-A6E8-FB0811C406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4D0A7-5CCB-4101-AFAD-51B1B57C1B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92230-96F8-4454-911C-DD80C66ACE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CB106-DDE0-42A2-83D9-EF7228F82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03ABC-4931-4343-BDEA-AF24CBFCBA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D194B-5892-4EBF-893D-2F9FBB1F97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B25B5-BCE5-4947-9E49-A763908534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685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4D1663A-2724-4B07-96F5-C24A52B6AE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7797800" y="182563"/>
            <a:ext cx="1127125" cy="1198562"/>
          </a:xfrm>
          <a:prstGeom prst="rect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200" b="1" dirty="0">
                <a:solidFill>
                  <a:srgbClr val="009900"/>
                </a:solidFill>
                <a:latin typeface="Brush Script MT" pitchFamily="66" charset="0"/>
              </a:rPr>
              <a:t>J</a:t>
            </a:r>
            <a:r>
              <a:rPr lang="en-US" sz="7200" b="1" dirty="0">
                <a:solidFill>
                  <a:schemeClr val="accent2"/>
                </a:solidFill>
                <a:latin typeface="Brush Script MT" pitchFamily="66" charset="0"/>
              </a:rPr>
              <a:t>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99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99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99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99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0099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0099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0099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0099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ACA2AD9-8F71-48CD-8C6A-59C506E108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15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 userDrawn="1"/>
        </p:nvSpPr>
        <p:spPr bwMode="auto">
          <a:xfrm>
            <a:off x="7797800" y="182563"/>
            <a:ext cx="1127125" cy="1198562"/>
          </a:xfrm>
          <a:prstGeom prst="rect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200" b="1" dirty="0">
                <a:solidFill>
                  <a:srgbClr val="009900"/>
                </a:solidFill>
                <a:latin typeface="Brush Script MT" pitchFamily="66" charset="0"/>
              </a:rPr>
              <a:t>J</a:t>
            </a:r>
            <a:r>
              <a:rPr lang="en-US" sz="7200" b="1" dirty="0">
                <a:solidFill>
                  <a:schemeClr val="accent2"/>
                </a:solidFill>
                <a:latin typeface="Brush Script MT" pitchFamily="66" charset="0"/>
              </a:rPr>
              <a:t>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99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99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99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99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99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99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99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99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495800"/>
            <a:ext cx="8610600" cy="2286000"/>
          </a:xfrm>
        </p:spPr>
        <p:txBody>
          <a:bodyPr/>
          <a:lstStyle/>
          <a:p>
            <a:pPr eaLnBrk="1" hangingPunct="1"/>
            <a:r>
              <a:rPr lang="en-US" sz="2800" i="1" dirty="0" smtClean="0"/>
              <a:t>Being Different</a:t>
            </a:r>
            <a:r>
              <a:rPr lang="en-US" sz="2800" dirty="0" smtClean="0"/>
              <a:t> by Rajiv Malhotra </a:t>
            </a:r>
            <a:r>
              <a:rPr lang="en-US" sz="2800" i="1" dirty="0" smtClean="0"/>
              <a:t/>
            </a:r>
            <a:br>
              <a:rPr lang="en-US" sz="2800" i="1" dirty="0" smtClean="0"/>
            </a:br>
            <a:r>
              <a:rPr lang="en-US" sz="2800" dirty="0" smtClean="0"/>
              <a:t>A Synopsys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7030A0"/>
                </a:solidFill>
              </a:rPr>
              <a:t>Shankar Jaganathan</a:t>
            </a:r>
            <a:br>
              <a:rPr lang="en-US" sz="2800" dirty="0" smtClean="0">
                <a:solidFill>
                  <a:srgbClr val="7030A0"/>
                </a:solidFill>
              </a:rPr>
            </a:br>
            <a:r>
              <a:rPr lang="en-US" sz="2800" dirty="0" smtClean="0">
                <a:solidFill>
                  <a:srgbClr val="7030A0"/>
                </a:solidFill>
              </a:rPr>
              <a:t>January 19, 2012</a:t>
            </a:r>
            <a:r>
              <a:rPr lang="en-US" sz="3200" i="1" dirty="0" smtClean="0"/>
              <a:t> </a:t>
            </a:r>
          </a:p>
        </p:txBody>
      </p:sp>
      <p:sp>
        <p:nvSpPr>
          <p:cNvPr id="23554" name="AutoShape 2" descr="data:image/jpeg;base64,/9j/4AAQSkZJRgABAQAAAQABAAD/2wCEAAkGBhIREBUUExQUFRUWGBwaGRgYGBoZHBsfGh8XGiAbGB4aHCYkHBwjIB0cIi8lJicpLCwsGCAyNTAqNSYsLSoBCQoKDgwOGg8PGikiHyQqLSwvKSkuNSksKS8tKSwsLCwsLCwpLCwpKSksLCksLCkpKSksLCkpKSwsLCwpLCksKf/AABEIAIoAkgMBIgACEQEDEQH/xAAbAAACAgMBAAAAAAAAAAAAAAAFBgMEAQIHAP/EAD4QAAIBAgQFAgQEAwYFBQAAAAECEQMhAAQSMQUiQVFhBhMycYGRI0JSoRRisQcVcsHR8BYz0uHxJEOSssL/xAAbAQACAgMBAAAAAAAAAAAAAAADBAIFAQYHAP/EADQRAAICAQIBCQYGAwEAAAAAAAECAAMRBBIhBRMiMUFSkaHhBjJTYYGxFBUWQ1FxJEJiI//aAAwDAQACEQMRAD8AvniNXN1K+ZzBPsJqWjTjl5d3aSNp0r3Yk7KMU8gaVeo/4YVQRAvt5I3xuC1RKVOAAF1GLggTo1dt3JjrGJ6mWFHMoARzggAG50kE/IX841Z7Ba44TcaQamIBwOOB2SfivBUVqRChVOpWtAk6SpMnwR03xdHp5XpHSiBmHKxBPW9lMfUfbBZeGipSgmFI3ECD0YM1yRhMb1JmOG5g08yTXpE3/VpawemwF/K2v1wR9Nl89kUbV2YwGOR85Ockqu1JqSioIksSBebkTZYkyLWHTBL+6KQAPt0z+ZwdRMQsinEX3gk2ti56q4XTr5dMzTq6Aiq61UAJ9oi8zuo+LrAm2FnP8YqtTXS5oozkipokx+lgSYk7noTgD6SzcApg11juCdx8YTzGTy1N4KidRlSG6CQJuQmwmLwY3wFGVB6D6bDwOsYJVk1MW0gEmTHU7E3JxijTvcx5icbJoeTkpXp4JP8AMpdVyhqHbAcj6mUf7kqE8qsfkJt3tirX4LWVlQh1LzpLDosaj9JH1Iwy06FMEE+wf/mh/wBMKvqDiuvOValKqEalKoBAk04ZzJ2JLRBADAWviWqSscFQce3AktNqLmOWsbxMI5XhlyDIJAUqwnTLAFl5pmDY7A79xrxekMvQaoAtTQ6KYAKOz2gENqprf4juy2tc2PUFdquTFelTIqK4WuizKgEFxbpOk+QZxS4DXXNZpmNA+x7OjMWgPqKgWOm4I1EjbRIjFMmn6XT6pbNqrAvBj4mI3E6ucoaGqOVWqCyEEEEaiIEjddjN9sTNxepMipOqDEgRa4A/ph+rek6L1no19H8O6AZVw2qoqiGDJMmOYySb27DFLiX9i1VRqy1dKvVQ6mmTMkQbjr4xZLSjcdo8IoNZYOtz4mE+FU6NSjQqaFOukhO+8aWNuupTg1S4blutJP38+cBOC5Grl8vRp1lK1EDqQYP/ALlQi87EEYKLVj6/774sK6KiPdHhELNXeDwsbxMnfhmXAMUkn6xONHytNDNIe042ZCQR873HjERzGKuZzPnziZ09OPdHhBjV6jPvn6kw3S/tOCqA6S4ADEbSN48Tj2Of1BJNuuPY1s6u0HGZuo5L0xGdsYuELzLI3oAiVnYsDAm4t/TAf17m2oZ6m4B0qA0bSH1E2Hyv9MFOCZwBFdfipFg4F2KkEk+BABHTka18WPX3AmzOXStSDOyCH2l0gEPboJ6dDhWhAGzK260i4nsyfvGD03xEVKYYMNt+3yGMetfSwz+X0rIqrek7GL9VI6qe3fHN/QXqY0ago1O/IT08ecdJX1WhbRRAqVJhj8UHsIufPbFojBRhotfUS25It/2a501MnWyVYEGizIVbdVqgyp+TavvhaPBsyfby9arTVCfiDczhYJVRHxGP3OOjnhFUVmzZSGdVWpcXCkEMV77z4jADjyJm0C0kdrx7oMaGW0gdAJvO4wEWDflh4wYrYqQv1kqBWJIIPyIP0MTfG65cY50OC53Lh6YemHOke3TqKrVFWSSNiZt5xJm8xxOnSpr+MAC9qbamUkjQrwSQBYgNvPbFyLxKd6smP9ZFCsxMBQST0AAkkk9MJOZpMzZl0y6ujNd5AJpkqFgWcMSAwi5g9JGK2fq5w1g1eyVNEFn/AAwIAqAqjRtMxjGVoqK3sUKrmqK+mm7X1BVtK/oAJuL37YDc3ODAk6awmSYz+hOJJTb21DKKtRwNcyzDSFcySI3TTJHXrgucnpqNTAdgrBlly0SdwW7SLdQIwF4tlGoU8uopmqaakCoqayHEMsC0AmT9Bhj4pV/5FchrgArt8SkhT0WZIEXtit1SHHDslhU+VmnFqZqZcs9BKtahp9tE1fCxALQpEixMTH2w18Dzhq0AzL7ZFtJABgbEgE6bdDfCvlqUFdNJ1VqYplmYhoYE9Y5la3cCMaehMzRoO1D3nqsJQBgq2paibLfuNTb4e0lhIEUtAziReufUVGlWeDqaknMoGzSDBOwIDAnsMLGb9coETSi3LhmYkglNPKkX6jm74rcZoU8rm83UquczVV3N+VNVRbgqd2CMASOm2NW9TDRTKUk9pXcB0oagCArBQDZSSSCRB84PzrfzICsZ6oYy/qmk1QoRpADSZnSUUO2oASFg6Q36rRi/VdKiMVM6TDA8pU2swa6mDIkXF8L+Z4pRbMNSzOVWm1RAKrBWFWPbFVnVvDCyxtYnGmRpECnUylW6czJWIqO7VgY06RDVCtPTo3HKdmOPc+R18ZnmlJEmdLmNulj/ANOPY1BHkeCYI8EdMYxqxY5nRkHREGUuMPlq7OAIZjKmfxEhQVJ6LInvNxjo3pn1DTqKGpQywS6H46U76QLskRcdJJg45Tn1JqVTcgEb7DYfa+C/D6bU6PuKxVwwKFTBBvcR4Hy8Ysio2KflNF1V+29x8z944+pP7PqGaitlnWk5uIB0sf8A8nuf2wF4PxxuFK1Kpl9OYYxP5WB+EgiZG9hecM/AeLmrKMAtYrYrKJV1dxPK4N5GLOfy/voQbOhlbDlYAwZOBFmr4HjGaHD8JaylLN1kD1CUDDZn0/ZRtb64EZPN+xOWqi4LBR0NrElbmfvfE/BvVdatUNKnlmbQdLuw1XG8dI6i+LXGspUJ90qadRe1pU27mL4Iat3Fck/OeZtjYYDHyiRxD0jXrZkVWZaUsrMgs3JEFY+HbvgPT9F55VqjUslCAQxBqSwYyd5MHfvjprU9SKyC/j98WaGULnlE4erG1QpidgLsWAwJzPKeg85UALVKdFgxICrICuqgxFum2HThPpShltLKoNQKFNQ3cwCJOGNqBpugZRfVbc7Da+LB4U8SACPnia2ru2jrEE1RIyTEv1DRfUrKyDSjyrqWW/5uX83T64s5Wgw4f7YqSaaiHA+oI+WJ+P8ACw7wRUW0EqQsiZP7Ti9QyaoNCjlCKFFzYf8AbALDktntjNdeMAQTX0NeXJ93V2AZaZmN7NE+MbU6tannZVaSpUNNtR9tTpaC/ufncyY7WGLS+4w06gIV9Q7g2XwSJk+MCONZWialJqr1AfbCvBADCmzWJi2527jtjOnG0QNwwZR/4QFPNM9civVLF/cM7N8OtTYsBaR38YeeC5BEQKqqFF4ib98DeIjVX1DYohH1E/TBvh72GLgIuOqIbiTJq+Qp1NWpAdQKkx0axHyg4SeKf2aooT+EY0GDajeQZtJFvhFh1vjoNNpGIaiXE4g9SsJMMQZyGqkMQbkEyR1PffGcZzn/ADH3+I/1OPY09kGZ0pCdolTO+nyKZqEgioQYAuAD+a97gHBkcLU6JaY+GBAjyMEshR10kFo6zEE338WjEtDJ00Eje4BuTFoHiYn64uq6coP6E51q2xfZnvH7yh7ZDk2GwBHSDM/OdsMIzgKpVNjPt1DG5NwTG23XvgW1GACBvf5yf64moKVpVItJMXO8Em3WAsjyBgb18DMUsQwIhn064WrUToGneOwn64McTTmUfy/Pqf2wK4FSPuM17gdu2C+YUvVjsAP9cEozzYEs7xm3PylHh/B2LHcU5t3+mD9GkqCFAA8Y1WAIHyxDms0tNCzmANz/AOMNhQoijbmMX/UPECM1pEnTT/diP+kffBr09n9dM/ysR9MJFDNs9R3c/iMYUk2NhB6YP8LzZotpZSuogdf3/m3nCdbBbC57Y9dSObCdojJmFV7MAcB87kyp3kYIvVxHVqAiMNuAwi9W5IEp0BeAJBue46gfTAXiVN/wwKaP+IVJKq2kMBBAbudzg/UphTfpJETtH74pZzLq5VSWHNIZTcGB+2M1Vg8ILVHHSlXK15LOzBmYx/hgRzRaen0weyZ2nf8Ap88AKJLPvABvYfe0b4YMuvLN9h/s4s8dkrBL6NA+uNCb42emYn/fjGkHUQZ8dPO+IGTnIM6fxX/xN/U49j2dX8R7H4m6+Tj2NNbrM6Yh6IjHwir+GpKgAAidU6rm1rqx2g2wYqZNVGrmQgiVfaCJucBEyb06FOoolmA06W0z8TEuW5YAB+2NP7yZTzKToAB5KPOe8zYif2OLWvUhKwrDsmharTlrnYd4/cw42g6iICKO3KCbbxYncRivXEj2YBLHmgFeUcxY6uawCrsATbA+nxWrVcJR52FMgsZGmY3cQgAPUS0fTDBwT06KC6nbUzAaqjEyQDIRZuEHQddzjO/nBgSNdRBBMIcDoaENRgBPMY7npi7kX1EsepnENSpqHLZYkAwCfp3xvlbSOxjBwu0ARotvyT1y4amAvqvM/gaf1Oq7+RfBEvhW9VBqr06aDURzMAegIPe232x6xztk6UG8E9k09P1CdC/hgc2tCVZ6pE8gB2XoJi+LDUN7fAobVJPNAMAkxpvpgdjivw+i61UZ6LBzENqK62EGXVQRqG8gjF96DaCv4sBmUKyxMyQygEyD07Yi1e8TBbD5hbLV9dNWHUf0tjOqMDeD+6ko6sANiRaeuCAuY7+ceUnGDJjEirrJn+X798DsygYdDs1th232/wC+CDpJ7AXMmIm2IKtNY25iLgW+tjthzTgkxHWEAQfSpc8ErZ9JvMk3+2DdE6dWq0x46xvgfk8oCyloN7HcwLwcWVzs2YX2iPnPy8DD5EqUaH8xUAUGA09DijUeTzGbzA2HSBjOUzmqnaCAbE/73GKFWsFAJMAkCTYS0wPJO+BqBg5k2Y5AnL84w9x/8R/qcexjNL+I3+I9fJxjGmt1mdQQdEToPBK6tlKQdZIEKvf+Yg2jpiuvp3JKCfYMa+un5yb3sfniH08zwhgBRSiY+KS0DzpH/wBsXa9dLlmCgKZBBJIvZfykz0Nxi/09SWUhmHZNA1dzV6h1XvH7mTU+IIoApJtsTJFh0E/L/TGy1tRDM0jz3joBsBM/TCR6aqVsxmIDPNVi4pqzimgWSAylSjzpm5BPTbEPqXj1QZ0UqLtT0L+KwYBmCkHR2UAX6m/bBQFUcBBkuWGTOlLXAG5Mme23Tv8A7GCVJVItF+kXPnv98Knp7OA0y4d3WpUIpu7AkimdEAKNKAWiJ1C5M4ZaGZkQTeNxYnGQueMmXxPZ5wom2xn6YQ816hdCbLDOWuu8grHy2wz+pOKIKZQH8Q2IGy7TqOwMf1wiNVbXJAP6bTue57YSZ8vgGWlKjmtzCHcvxkuZKoCpBWJImWYL4W8fbF2jxg3OgKLbliSZN5JETAsMBsuFA6CRPYX8nzOL65eQCJgG5I5RNjJwVLAo6UFag6hCVDimt1GleZ12sb9z1wcy5B1rc6Gjt0DSI3EGMLC1xl2kFXZgQX6JG536C/fF3h2ZCZYkmCzBhJ5tItqv33g4XTUq1mOyDdGA4QpmqUk2+/8AmPripUyxBDAiCTAE3i23jBCiJPMWABLGOvTfsMVTWBIAUASZubE2sf3ti6qXHVKu2zPAmCeMZ5KCF2kKSFUdW2JPhQJv4xKc2HJ0yXpn8pEOVg8hF4MxPg4WfXGTZ01uX9ukhsswTckA9JMAYZPTuVdclRAVTVZFLFCrSGgFgbbSP9cBTUFiytPPRhAwiePU1WhmqrkoKOkhlAlBuZp6RGodwSNyd5wa4txMnLSUDsyi5kFbA8loDX6dt8D+O+k6lSozmjUFNTz0xUViYUzOlratyotBxJlM4Ka1KWZSowCroBJ1DXqgSJAgrF/1DCK3gK1ZJz2Q5rLWKwH9wDfqAT1JAv5uMexhlvv9yZ+sdcexrxY5nR1XgOEZ+A8UZ8vUBXSKMKG1WPU/DcRMnwYmTZJ4Zn2rVcxVrD3DfRT1PCM0hWVNYBiQIIJv1wby2f8A/Q1aQ16zXk3LLo1UgJAPLJkXiQDgtU9RvR0mkE9ytU1FY5nAlYj8qgDqMbCLcVqB/E0R6f8A3sP/AEfvI6GXqZiur+7/AAxFNQQQQyhRpKe2OohDJ/KzC4xI/AeGKUNQPVYCJd9AJuSxVOrHz8rYF8U4g9R0cSKjMAURSzXk2cWbeLxH0wOy+ZrI6+8oekWVWKHRAJOpqmnnLRMAmIE9pW23N24EiebUxmyGeprWC0EimxBKGagCpJZpYmAxkATEzhlXjiCQqhWHYENJFrHbuTtiPgq0aNM0qdP2wp5gRcypAdt97bmcDOPKaVUGUk3mecgWgDtFpwS7T2Im8McQVdqs4UiCh+Iz6CKgvrG7zJkFTdYNwRvGLdDKa6Ss1MJLkP8AGjGFkTCzpiAOl++B2Y4RSd/clkaZg2LTaehBO+ClbJE01WnXIAZgT7pALmIBDXIgd+uEaUHXnEeexuAxMUqFTSzLQAIaFZ7gAROkudu5AxFxLi6CRUra5BHt0ua/zFht5xb9g+0UatMSpeS7AOQzadQAgwO8Y24dksvRaESWglWYyxiByjYH5DGH2A4zmS3PjJGJDkeHPVh66+3SsVp7zsQapPY3AO07drHGuI66iUpkFgA8AkCRJa0Ef1xWzPFK7k0UpO7HabLB2LsenyxY4V6dWlz13LExOm6+AzAzAM2EW/McZpBdgTwEhawUfOMdYO5sN/yC9h1JmBPnEf8Ad9MBGqsHEkwrW+5MsTtaBgVnvUTUzCqARutoMX1KALHrzT88KOf9V1KmoU0NR3+GnOozAljp2Cg22ufGLazWs3QQfWVVelXdlpv6o4461jRKrUAJOmYW55V8gQPHKcT8G497eTpszDkZlY3IMswM/OBhTqZQsYqWeBLi4/N8JnlXpHcTOGH0xSX+CIKhhqqfFaLhlLfdvvhVK94ODxljz6hSuJbpeuJqH2wGJXbT8USTcnxc9hgd6b4+qO1YN7aABQA3RTLN8pO3jGuc9LU61anTRk52CiCSVQgtJBUdjzQJkWtOLr6ctlnflXUmlBAckqYgKbhjqhjt2xj8OdpIMVewqQpEHVoZi0jmJO/e+MYwlEQJgW84xilOc9c6GmdohvP0mfJUVACpOtohRUZSwAY7sdjaT26xUqZFKctTgvpAbl0hxcgWJj5zNrjDNwvhtN8tT0tLMnMDcAkmR/LstxiH/hR6denUX20gjm1kmLyACt/tecbNVpTsVgewTnep1eL7FPeP3lyjw9Cmukg1PYsVK7rBLqDGoAkePOK3EskrKaNNVVamouANROnRTWSdzCz4wX1rRRkUgmDA1dd7x3wJdSxJJ3BsRBgRvGwG3nFmKQRiVFlxHEQv6f4T7aSzyIAAkAEARqb9R/yxvxhrM8AsosAZF/0i2lomT2OKAzxK6VJm1u4HRf8APFrSDzBSPHXpeCZxI0gjbPC7PEdcUKiViQWNMxeOYlQehubgdOkb4sZjI10YqolXIIJYSDyk26gW2wZzvp6m8MSwa0xY+Lqd8acUpV6jzSdF6w66ojYA9LdMU1nJp4kDMsateQMGV6nBswSxLUgpESNTmV5rghbbCfIxJwjhL8y1amoVFG4sIFm+QWR9cW8vSrJTI1AMVjXEePh6jv8ALEeU4A/tOj1HYMgUmIJJJJYCDAuLeBjK8nkEELiTfWhhgmZq51KTCmpLKTpEfCDuQT8KgATiDiLa6aJTaFMs7pLKFlRyk7t2AmJxeyxCL7FFOUCABzeOYnqwkknviyOHvWpgGooAaNpB35YjYWw3XoAnvRWzVswwIDp5G9SpqYuyaCxuIWFghRAJ38m2Lf8ACmmiqiKrlZbSt1tEmwuDHXc4NUqApU9NnvzAAKD2jxgdmsn7urQ86oVrjaZN+pi1sMvQNm1YuljBtzGJlHhvuOFNMmkrw7eJmxFxexPjbB3htEChcQpcwNVpBJ1TEgCx6mOuDlfMJThVAhbAAxAFv3wJqZxEQKkaZMqRqJm5Fh/TAtPo+a6oS/VlpVNEvXqED20NNRNwYDEkjTzOdMC++2Lr8MdKmXaxSncq0agx1EVCsETMGBse2N/44yA1UUiV5VACwPn0ntjFXiQElCGIO7MT9rYb/DjECNSSeMR8w3O03Mmb+cextXu7GRcnqe+MY0llGTOqIx2j+o35DOtl0FGIZSQ9ryDA+hsfrjFSuTCks0nrJMiwERYTgp/aXQUe24UBiQCwAn5Tvjn61TO537+cXrcoCgc0VzjhmaanIv43/ID43EnGI3JQUGeu4AEEwQCvxGdrzbGuZBL7NBgjx8z1+mFVqzfqP3OPLVbud++MJysB/r5+kIfZgn9zy9Y6ZZjy8zArtvBnsB/rghRpgKbiB1Alp3gY501dv1N16nGf4h/1Nt3OJ/m47nn6Tw9mSP3PL1nQC82jbbcXO8nx4xr/AA1SyyYNyRG/fzhAau36j9zjWnmn/W33OM/nIx7nn6TH6Zb4nl6zpVKoEkAsLnmMsZ/yGIKx1A2bTMbmZ8+Mc+NdoPM3Xqce/in/AFN9z2xH84Hc8/SSPs0fieXrHavm3XlC6IPTvtfyca183VeNTMRva1vJ6YTGrtHxN06ntjHvsDZjt3OJHlkdzz9JH9Mt8Xy9Y9Ua7WsQe8dex5jIxscywJ08sGdrH5CMIjVm/Ufuceeu0fE33OPfnI7nn6T36Yb4vl6xwr1Sp5WJc7vEH7x/TFOpUfcFS36ion698LPut3P3x5XPc4kOWR3PP0g39l2+L5esI1Mxz80MSdzzSegA2wTLNTUkuRa94HS0bRGFssbfPDB6GpLUzihwHG8MJE2vfEk5Y3HaE4n5+kG/szzSl2syBx6vWZpeh8zUUPoPMA1973vj2Osg49hP8GhjY5YuHAAT/9k="/>
          <p:cNvSpPr>
            <a:spLocks noChangeAspect="1" noChangeArrowheads="1"/>
          </p:cNvSpPr>
          <p:nvPr/>
        </p:nvSpPr>
        <p:spPr bwMode="auto">
          <a:xfrm>
            <a:off x="63500" y="-638175"/>
            <a:ext cx="1390650" cy="1314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56" name="AutoShape 4" descr="data:image/jpeg;base64,/9j/4AAQSkZJRgABAQAAAQABAAD/2wCEAAkGBhIREBUUExQUFRUWGBwaGRgYGBoZHBsfGh8XGiAbGB4aHCYkHBwjIB0cIi8lJicpLCwsGCAyNTAqNSYsLSoBCQoKDgwOGg8PGikiHyQqLSwvKSkuNSksKS8tKSwsLCwsLCwpLCwpKSksLCksLCkpKSksLCkpKSwsLCwpLCksKf/AABEIAIoAkgMBIgACEQEDEQH/xAAbAAACAgMBAAAAAAAAAAAAAAAFBgMEAQIHAP/EAD4QAAIBAgQFAgQEAwYFBQAAAAECEQMhAAQSMQUiQVFhBhMycYGRI0JSoRRisQcVcsHR8BYz0uHxJEOSssL/xAAbAQACAgMBAAAAAAAAAAAAAAADBAIFAQYHAP/EADQRAAICAQIBCQYGAwEAAAAAAAECAAMRBBIhBRMiMUFSkaHhBjJTYYGxFBUWQ1FxJEJiI//aAAwDAQACEQMRAD8AvniNXN1K+ZzBPsJqWjTjl5d3aSNp0r3Yk7KMU8gaVeo/4YVQRAvt5I3xuC1RKVOAAF1GLggTo1dt3JjrGJ6mWFHMoARzggAG50kE/IX841Z7Ba44TcaQamIBwOOB2SfivBUVqRChVOpWtAk6SpMnwR03xdHp5XpHSiBmHKxBPW9lMfUfbBZeGipSgmFI3ECD0YM1yRhMb1JmOG5g08yTXpE3/VpawemwF/K2v1wR9Nl89kUbV2YwGOR85Ockqu1JqSioIksSBebkTZYkyLWHTBL+6KQAPt0z+ZwdRMQsinEX3gk2ti56q4XTr5dMzTq6Aiq61UAJ9oi8zuo+LrAm2FnP8YqtTXS5oozkipokx+lgSYk7noTgD6SzcApg11juCdx8YTzGTy1N4KidRlSG6CQJuQmwmLwY3wFGVB6D6bDwOsYJVk1MW0gEmTHU7E3JxijTvcx5icbJoeTkpXp4JP8AMpdVyhqHbAcj6mUf7kqE8qsfkJt3tirX4LWVlQh1LzpLDosaj9JH1Iwy06FMEE+wf/mh/wBMKvqDiuvOValKqEalKoBAk04ZzJ2JLRBADAWviWqSscFQce3AktNqLmOWsbxMI5XhlyDIJAUqwnTLAFl5pmDY7A79xrxekMvQaoAtTQ6KYAKOz2gENqprf4juy2tc2PUFdquTFelTIqK4WuizKgEFxbpOk+QZxS4DXXNZpmNA+x7OjMWgPqKgWOm4I1EjbRIjFMmn6XT6pbNqrAvBj4mI3E6ucoaGqOVWqCyEEEEaiIEjddjN9sTNxepMipOqDEgRa4A/ph+rek6L1no19H8O6AZVw2qoqiGDJMmOYySb27DFLiX9i1VRqy1dKvVQ6mmTMkQbjr4xZLSjcdo8IoNZYOtz4mE+FU6NSjQqaFOukhO+8aWNuupTg1S4blutJP38+cBOC5Grl8vRp1lK1EDqQYP/ALlQi87EEYKLVj6/774sK6KiPdHhELNXeDwsbxMnfhmXAMUkn6xONHytNDNIe042ZCQR873HjERzGKuZzPnziZ09OPdHhBjV6jPvn6kw3S/tOCqA6S4ADEbSN48Tj2Of1BJNuuPY1s6u0HGZuo5L0xGdsYuELzLI3oAiVnYsDAm4t/TAf17m2oZ6m4B0qA0bSH1E2Hyv9MFOCZwBFdfipFg4F2KkEk+BABHTka18WPX3AmzOXStSDOyCH2l0gEPboJ6dDhWhAGzK260i4nsyfvGD03xEVKYYMNt+3yGMetfSwz+X0rIqrek7GL9VI6qe3fHN/QXqY0ago1O/IT08ecdJX1WhbRRAqVJhj8UHsIufPbFojBRhotfUS25It/2a501MnWyVYEGizIVbdVqgyp+TavvhaPBsyfby9arTVCfiDczhYJVRHxGP3OOjnhFUVmzZSGdVWpcXCkEMV77z4jADjyJm0C0kdrx7oMaGW0gdAJvO4wEWDflh4wYrYqQv1kqBWJIIPyIP0MTfG65cY50OC53Lh6YemHOke3TqKrVFWSSNiZt5xJm8xxOnSpr+MAC9qbamUkjQrwSQBYgNvPbFyLxKd6smP9ZFCsxMBQST0AAkkk9MJOZpMzZl0y6ujNd5AJpkqFgWcMSAwi5g9JGK2fq5w1g1eyVNEFn/AAwIAqAqjRtMxjGVoqK3sUKrmqK+mm7X1BVtK/oAJuL37YDc3ODAk6awmSYz+hOJJTb21DKKtRwNcyzDSFcySI3TTJHXrgucnpqNTAdgrBlly0SdwW7SLdQIwF4tlGoU8uopmqaakCoqayHEMsC0AmT9Bhj4pV/5FchrgArt8SkhT0WZIEXtit1SHHDslhU+VmnFqZqZcs9BKtahp9tE1fCxALQpEixMTH2w18Dzhq0AzL7ZFtJABgbEgE6bdDfCvlqUFdNJ1VqYplmYhoYE9Y5la3cCMaehMzRoO1D3nqsJQBgq2paibLfuNTb4e0lhIEUtAziReufUVGlWeDqaknMoGzSDBOwIDAnsMLGb9coETSi3LhmYkglNPKkX6jm74rcZoU8rm83UquczVV3N+VNVRbgqd2CMASOm2NW9TDRTKUk9pXcB0oagCArBQDZSSSCRB84PzrfzICsZ6oYy/qmk1QoRpADSZnSUUO2oASFg6Q36rRi/VdKiMVM6TDA8pU2swa6mDIkXF8L+Z4pRbMNSzOVWm1RAKrBWFWPbFVnVvDCyxtYnGmRpECnUylW6czJWIqO7VgY06RDVCtPTo3HKdmOPc+R18ZnmlJEmdLmNulj/ANOPY1BHkeCYI8EdMYxqxY5nRkHREGUuMPlq7OAIZjKmfxEhQVJ6LInvNxjo3pn1DTqKGpQywS6H46U76QLskRcdJJg45Tn1JqVTcgEb7DYfa+C/D6bU6PuKxVwwKFTBBvcR4Hy8Ysio2KflNF1V+29x8z944+pP7PqGaitlnWk5uIB0sf8A8nuf2wF4PxxuFK1Kpl9OYYxP5WB+EgiZG9hecM/AeLmrKMAtYrYrKJV1dxPK4N5GLOfy/voQbOhlbDlYAwZOBFmr4HjGaHD8JaylLN1kD1CUDDZn0/ZRtb64EZPN+xOWqi4LBR0NrElbmfvfE/BvVdatUNKnlmbQdLuw1XG8dI6i+LXGspUJ90qadRe1pU27mL4Iat3Fck/OeZtjYYDHyiRxD0jXrZkVWZaUsrMgs3JEFY+HbvgPT9F55VqjUslCAQxBqSwYyd5MHfvjprU9SKyC/j98WaGULnlE4erG1QpidgLsWAwJzPKeg85UALVKdFgxICrICuqgxFum2HThPpShltLKoNQKFNQ3cwCJOGNqBpugZRfVbc7Da+LB4U8SACPnia2ru2jrEE1RIyTEv1DRfUrKyDSjyrqWW/5uX83T64s5Wgw4f7YqSaaiHA+oI+WJ+P8ACw7wRUW0EqQsiZP7Ti9QyaoNCjlCKFFzYf8AbALDktntjNdeMAQTX0NeXJ93V2AZaZmN7NE+MbU6tannZVaSpUNNtR9tTpaC/ufncyY7WGLS+4w06gIV9Q7g2XwSJk+MCONZWialJqr1AfbCvBADCmzWJi2527jtjOnG0QNwwZR/4QFPNM9civVLF/cM7N8OtTYsBaR38YeeC5BEQKqqFF4ib98DeIjVX1DYohH1E/TBvh72GLgIuOqIbiTJq+Qp1NWpAdQKkx0axHyg4SeKf2aooT+EY0GDajeQZtJFvhFh1vjoNNpGIaiXE4g9SsJMMQZyGqkMQbkEyR1PffGcZzn/ADH3+I/1OPY09kGZ0pCdolTO+nyKZqEgioQYAuAD+a97gHBkcLU6JaY+GBAjyMEshR10kFo6zEE338WjEtDJ00Eje4BuTFoHiYn64uq6coP6E51q2xfZnvH7yh7ZDk2GwBHSDM/OdsMIzgKpVNjPt1DG5NwTG23XvgW1GACBvf5yf64moKVpVItJMXO8Em3WAsjyBgb18DMUsQwIhn064WrUToGneOwn64McTTmUfy/Pqf2wK4FSPuM17gdu2C+YUvVjsAP9cEozzYEs7xm3PylHh/B2LHcU5t3+mD9GkqCFAA8Y1WAIHyxDms0tNCzmANz/AOMNhQoijbmMX/UPECM1pEnTT/diP+kffBr09n9dM/ysR9MJFDNs9R3c/iMYUk2NhB6YP8LzZotpZSuogdf3/m3nCdbBbC57Y9dSObCdojJmFV7MAcB87kyp3kYIvVxHVqAiMNuAwi9W5IEp0BeAJBue46gfTAXiVN/wwKaP+IVJKq2kMBBAbudzg/UphTfpJETtH74pZzLq5VSWHNIZTcGB+2M1Vg8ILVHHSlXK15LOzBmYx/hgRzRaen0weyZ2nf8Ap88AKJLPvABvYfe0b4YMuvLN9h/s4s8dkrBL6NA+uNCb42emYn/fjGkHUQZ8dPO+IGTnIM6fxX/xN/U49j2dX8R7H4m6+Tj2NNbrM6Yh6IjHwir+GpKgAAidU6rm1rqx2g2wYqZNVGrmQgiVfaCJucBEyb06FOoolmA06W0z8TEuW5YAB+2NP7yZTzKToAB5KPOe8zYif2OLWvUhKwrDsmharTlrnYd4/cw42g6iICKO3KCbbxYncRivXEj2YBLHmgFeUcxY6uawCrsATbA+nxWrVcJR52FMgsZGmY3cQgAPUS0fTDBwT06KC6nbUzAaqjEyQDIRZuEHQddzjO/nBgSNdRBBMIcDoaENRgBPMY7npi7kX1EsepnENSpqHLZYkAwCfp3xvlbSOxjBwu0ARotvyT1y4amAvqvM/gaf1Oq7+RfBEvhW9VBqr06aDURzMAegIPe232x6xztk6UG8E9k09P1CdC/hgc2tCVZ6pE8gB2XoJi+LDUN7fAobVJPNAMAkxpvpgdjivw+i61UZ6LBzENqK62EGXVQRqG8gjF96DaCv4sBmUKyxMyQygEyD07Yi1e8TBbD5hbLV9dNWHUf0tjOqMDeD+6ko6sANiRaeuCAuY7+ceUnGDJjEirrJn+X798DsygYdDs1th232/wC+CDpJ7AXMmIm2IKtNY25iLgW+tjthzTgkxHWEAQfSpc8ErZ9JvMk3+2DdE6dWq0x46xvgfk8oCyloN7HcwLwcWVzs2YX2iPnPy8DD5EqUaH8xUAUGA09DijUeTzGbzA2HSBjOUzmqnaCAbE/73GKFWsFAJMAkCTYS0wPJO+BqBg5k2Y5AnL84w9x/8R/qcexjNL+I3+I9fJxjGmt1mdQQdEToPBK6tlKQdZIEKvf+Yg2jpiuvp3JKCfYMa+un5yb3sfniH08zwhgBRSiY+KS0DzpH/wBsXa9dLlmCgKZBBJIvZfykz0Nxi/09SWUhmHZNA1dzV6h1XvH7mTU+IIoApJtsTJFh0E/L/TGy1tRDM0jz3joBsBM/TCR6aqVsxmIDPNVi4pqzimgWSAylSjzpm5BPTbEPqXj1QZ0UqLtT0L+KwYBmCkHR2UAX6m/bBQFUcBBkuWGTOlLXAG5Mme23Tv8A7GCVJVItF+kXPnv98Knp7OA0y4d3WpUIpu7AkimdEAKNKAWiJ1C5M4ZaGZkQTeNxYnGQueMmXxPZ5wom2xn6YQ816hdCbLDOWuu8grHy2wz+pOKIKZQH8Q2IGy7TqOwMf1wiNVbXJAP6bTue57YSZ8vgGWlKjmtzCHcvxkuZKoCpBWJImWYL4W8fbF2jxg3OgKLbliSZN5JETAsMBsuFA6CRPYX8nzOL65eQCJgG5I5RNjJwVLAo6UFag6hCVDimt1GleZ12sb9z1wcy5B1rc6Gjt0DSI3EGMLC1xl2kFXZgQX6JG536C/fF3h2ZCZYkmCzBhJ5tItqv33g4XTUq1mOyDdGA4QpmqUk2+/8AmPripUyxBDAiCTAE3i23jBCiJPMWABLGOvTfsMVTWBIAUASZubE2sf3ti6qXHVKu2zPAmCeMZ5KCF2kKSFUdW2JPhQJv4xKc2HJ0yXpn8pEOVg8hF4MxPg4WfXGTZ01uX9ukhsswTckA9JMAYZPTuVdclRAVTVZFLFCrSGgFgbbSP9cBTUFiytPPRhAwiePU1WhmqrkoKOkhlAlBuZp6RGodwSNyd5wa4txMnLSUDsyi5kFbA8loDX6dt8D+O+k6lSozmjUFNTz0xUViYUzOlratyotBxJlM4Ka1KWZSowCroBJ1DXqgSJAgrF/1DCK3gK1ZJz2Q5rLWKwH9wDfqAT1JAv5uMexhlvv9yZ+sdcexrxY5nR1XgOEZ+A8UZ8vUBXSKMKG1WPU/DcRMnwYmTZJ4Zn2rVcxVrD3DfRT1PCM0hWVNYBiQIIJv1wby2f8A/Q1aQ16zXk3LLo1UgJAPLJkXiQDgtU9RvR0mkE9ytU1FY5nAlYj8qgDqMbCLcVqB/E0R6f8A3sP/AEfvI6GXqZiur+7/AAxFNQQQQyhRpKe2OohDJ/KzC4xI/AeGKUNQPVYCJd9AJuSxVOrHz8rYF8U4g9R0cSKjMAURSzXk2cWbeLxH0wOy+ZrI6+8oekWVWKHRAJOpqmnnLRMAmIE9pW23N24EiebUxmyGeprWC0EimxBKGagCpJZpYmAxkATEzhlXjiCQqhWHYENJFrHbuTtiPgq0aNM0qdP2wp5gRcypAdt97bmcDOPKaVUGUk3mecgWgDtFpwS7T2Im8McQVdqs4UiCh+Iz6CKgvrG7zJkFTdYNwRvGLdDKa6Ss1MJLkP8AGjGFkTCzpiAOl++B2Y4RSd/clkaZg2LTaehBO+ClbJE01WnXIAZgT7pALmIBDXIgd+uEaUHXnEeexuAxMUqFTSzLQAIaFZ7gAROkudu5AxFxLi6CRUra5BHt0ua/zFht5xb9g+0UatMSpeS7AOQzadQAgwO8Y24dksvRaESWglWYyxiByjYH5DGH2A4zmS3PjJGJDkeHPVh66+3SsVp7zsQapPY3AO07drHGuI66iUpkFgA8AkCRJa0Ef1xWzPFK7k0UpO7HabLB2LsenyxY4V6dWlz13LExOm6+AzAzAM2EW/McZpBdgTwEhawUfOMdYO5sN/yC9h1JmBPnEf8Ad9MBGqsHEkwrW+5MsTtaBgVnvUTUzCqARutoMX1KALHrzT88KOf9V1KmoU0NR3+GnOozAljp2Cg22ufGLazWs3QQfWVVelXdlpv6o4461jRKrUAJOmYW55V8gQPHKcT8G497eTpszDkZlY3IMswM/OBhTqZQsYqWeBLi4/N8JnlXpHcTOGH0xSX+CIKhhqqfFaLhlLfdvvhVK94ODxljz6hSuJbpeuJqH2wGJXbT8USTcnxc9hgd6b4+qO1YN7aABQA3RTLN8pO3jGuc9LU61anTRk52CiCSVQgtJBUdjzQJkWtOLr6ctlnflXUmlBAckqYgKbhjqhjt2xj8OdpIMVewqQpEHVoZi0jmJO/e+MYwlEQJgW84xilOc9c6GmdohvP0mfJUVACpOtohRUZSwAY7sdjaT26xUqZFKctTgvpAbl0hxcgWJj5zNrjDNwvhtN8tT0tLMnMDcAkmR/LstxiH/hR6denUX20gjm1kmLyACt/tecbNVpTsVgewTnep1eL7FPeP3lyjw9Cmukg1PYsVK7rBLqDGoAkePOK3EskrKaNNVVamouANROnRTWSdzCz4wX1rRRkUgmDA1dd7x3wJdSxJJ3BsRBgRvGwG3nFmKQRiVFlxHEQv6f4T7aSzyIAAkAEARqb9R/yxvxhrM8AsosAZF/0i2lomT2OKAzxK6VJm1u4HRf8APFrSDzBSPHXpeCZxI0gjbPC7PEdcUKiViQWNMxeOYlQehubgdOkb4sZjI10YqolXIIJYSDyk26gW2wZzvp6m8MSwa0xY+Lqd8acUpV6jzSdF6w66ojYA9LdMU1nJp4kDMsateQMGV6nBswSxLUgpESNTmV5rghbbCfIxJwjhL8y1amoVFG4sIFm+QWR9cW8vSrJTI1AMVjXEePh6jv8ALEeU4A/tOj1HYMgUmIJJJJYCDAuLeBjK8nkEELiTfWhhgmZq51KTCmpLKTpEfCDuQT8KgATiDiLa6aJTaFMs7pLKFlRyk7t2AmJxeyxCL7FFOUCABzeOYnqwkknviyOHvWpgGooAaNpB35YjYWw3XoAnvRWzVswwIDp5G9SpqYuyaCxuIWFghRAJ38m2Lf8ACmmiqiKrlZbSt1tEmwuDHXc4NUqApU9NnvzAAKD2jxgdmsn7urQ86oVrjaZN+pi1sMvQNm1YuljBtzGJlHhvuOFNMmkrw7eJmxFxexPjbB3htEChcQpcwNVpBJ1TEgCx6mOuDlfMJThVAhbAAxAFv3wJqZxEQKkaZMqRqJm5Fh/TAtPo+a6oS/VlpVNEvXqED20NNRNwYDEkjTzOdMC++2Lr8MdKmXaxSncq0agx1EVCsETMGBse2N/44yA1UUiV5VACwPn0ntjFXiQElCGIO7MT9rYb/DjECNSSeMR8w3O03Mmb+cextXu7GRcnqe+MY0llGTOqIx2j+o35DOtl0FGIZSQ9ryDA+hsfrjFSuTCks0nrJMiwERYTgp/aXQUe24UBiQCwAn5Tvjn61TO537+cXrcoCgc0VzjhmaanIv43/ID43EnGI3JQUGeu4AEEwQCvxGdrzbGuZBL7NBgjx8z1+mFVqzfqP3OPLVbud++MJysB/r5+kIfZgn9zy9Y6ZZjy8zArtvBnsB/rghRpgKbiB1Alp3gY501dv1N16nGf4h/1Nt3OJ/m47nn6Tw9mSP3PL1nQC82jbbcXO8nx4xr/AA1SyyYNyRG/fzhAau36j9zjWnmn/W33OM/nIx7nn6TH6Zb4nl6zpVKoEkAsLnmMsZ/yGIKx1A2bTMbmZ8+Mc+NdoPM3Xqce/in/AFN9z2xH84Hc8/SSPs0fieXrHavm3XlC6IPTvtfyca183VeNTMRva1vJ6YTGrtHxN06ntjHvsDZjt3OJHlkdzz9JH9Mt8Xy9Y9Ua7WsQe8dex5jIxscywJ08sGdrH5CMIjVm/Ufuceeu0fE33OPfnI7nn6T36Yb4vl6xwr1Sp5WJc7vEH7x/TFOpUfcFS36ion698LPut3P3x5XPc4kOWR3PP0g39l2+L5esI1Mxz80MSdzzSegA2wTLNTUkuRa94HS0bRGFssbfPDB6GpLUzihwHG8MJE2vfEk5Y3HaE4n5+kG/szzSl2syBx6vWZpeh8zUUPoPMA1973vj2Osg49hP8GhjY5YuHAAT/9k="/>
          <p:cNvSpPr>
            <a:spLocks noChangeAspect="1" noChangeArrowheads="1"/>
          </p:cNvSpPr>
          <p:nvPr/>
        </p:nvSpPr>
        <p:spPr bwMode="auto">
          <a:xfrm>
            <a:off x="63500" y="-638175"/>
            <a:ext cx="1390650" cy="1314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23558" name="Picture 6" descr="http://www.mahashivratri.org/gifs/samudra-manth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575" y="1481615"/>
            <a:ext cx="3349625" cy="3166585"/>
          </a:xfrm>
          <a:prstGeom prst="rect">
            <a:avLst/>
          </a:prstGeom>
          <a:noFill/>
        </p:spPr>
      </p:pic>
      <p:pic>
        <p:nvPicPr>
          <p:cNvPr id="23560" name="Picture 8" descr="http://t0.gstatic.com/images?q=tbn:ANd9GcT1p0WtZIXgD7fMjN8rgS0oEPSxscGDbHMWZLVmpeqVUO7f2xX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9010" y="1524000"/>
            <a:ext cx="4480190" cy="30480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sz="3200" dirty="0" smtClean="0"/>
              <a:t>Integral Unity vs. Synthetic Unity: </a:t>
            </a:r>
            <a:r>
              <a:rPr lang="en-US" sz="3200" u="sng" dirty="0" smtClean="0"/>
              <a:t>The Idea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1645384"/>
            <a:ext cx="77957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 Integral Unity of the </a:t>
            </a:r>
            <a:r>
              <a:rPr lang="en-US" sz="2000" dirty="0" err="1" smtClean="0">
                <a:solidFill>
                  <a:schemeClr val="accent2"/>
                </a:solidFill>
              </a:rPr>
              <a:t>Dharmic</a:t>
            </a:r>
            <a:r>
              <a:rPr lang="en-US" sz="2000" dirty="0" smtClean="0">
                <a:solidFill>
                  <a:schemeClr val="accent2"/>
                </a:solidFill>
              </a:rPr>
              <a:t> world: Involution and Evolution cycle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 Concept of infinity: </a:t>
            </a:r>
            <a:r>
              <a:rPr lang="en-US" sz="2000" dirty="0" err="1" smtClean="0">
                <a:solidFill>
                  <a:schemeClr val="accent2"/>
                </a:solidFill>
              </a:rPr>
              <a:t>Purna</a:t>
            </a:r>
            <a:r>
              <a:rPr lang="en-US" sz="2000" dirty="0" smtClean="0">
                <a:solidFill>
                  <a:schemeClr val="accent2"/>
                </a:solidFill>
              </a:rPr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 Synthetic Unity: Creation and Evolution irreconcilable </a:t>
            </a:r>
            <a:endParaRPr lang="en-US" sz="2000" dirty="0">
              <a:solidFill>
                <a:schemeClr val="accent2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2895600"/>
          <a:ext cx="8229600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5400"/>
                <a:gridCol w="38862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Dharma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Judeo-Christian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The Ultimate reality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Belief independent</a:t>
                      </a:r>
                    </a:p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Impersonal, multiple forms</a:t>
                      </a:r>
                    </a:p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God not separate from world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Belief based</a:t>
                      </a:r>
                    </a:p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Male,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 Father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God and world distinct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The Human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Individual: sat-chit-</a:t>
                      </a:r>
                      <a:r>
                        <a:rPr lang="en-US" dirty="0" err="1" smtClean="0">
                          <a:solidFill>
                            <a:schemeClr val="accent6"/>
                          </a:solidFill>
                        </a:rPr>
                        <a:t>anand</a:t>
                      </a:r>
                      <a:endParaRPr lang="en-US" dirty="0" smtClean="0">
                        <a:solidFill>
                          <a:schemeClr val="accent6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Reincarnation</a:t>
                      </a:r>
                    </a:p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Self-made destiny-karma</a:t>
                      </a:r>
                    </a:p>
                    <a:p>
                      <a:r>
                        <a:rPr lang="en-US" dirty="0" err="1" smtClean="0">
                          <a:solidFill>
                            <a:schemeClr val="accent6"/>
                          </a:solidFill>
                        </a:rPr>
                        <a:t>Moksha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: individual effort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Individual: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 sinner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One life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Circumstances unexplained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Salvation: Grace of god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The World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Infinite cycle of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 creation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No collective end; </a:t>
                      </a:r>
                      <a:r>
                        <a:rPr lang="en-US" baseline="0" dirty="0" err="1" smtClean="0">
                          <a:solidFill>
                            <a:schemeClr val="accent6"/>
                          </a:solidFill>
                        </a:rPr>
                        <a:t>moksha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 personal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Finite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 time and space, linear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Judgment day for humanity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sz="3200" dirty="0" smtClean="0"/>
              <a:t>Integral Unity vs. Synthetic Unity: </a:t>
            </a:r>
            <a:r>
              <a:rPr lang="en-US" sz="3200" u="sng" dirty="0" smtClean="0"/>
              <a:t>Issue of Contention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z="2000" dirty="0" smtClean="0"/>
              <a:t>Synthetic Unity: Binary world of True and False</a:t>
            </a:r>
          </a:p>
          <a:p>
            <a:pPr lvl="1"/>
            <a:r>
              <a:rPr lang="en-US" sz="2000" dirty="0" smtClean="0"/>
              <a:t>Emphasis on reasoning to bifurcate promotes ego or isolation</a:t>
            </a:r>
          </a:p>
          <a:p>
            <a:pPr lvl="1"/>
            <a:r>
              <a:rPr lang="en-US" sz="2000" dirty="0" smtClean="0"/>
              <a:t>Higher isolation/ inflated ego leads to higher needs</a:t>
            </a:r>
          </a:p>
          <a:p>
            <a:pPr lvl="1"/>
            <a:r>
              <a:rPr lang="en-US" sz="2000" dirty="0" smtClean="0"/>
              <a:t>Inflated ego promotes selfishness and violence</a:t>
            </a:r>
          </a:p>
          <a:p>
            <a:pPr lvl="2"/>
            <a:r>
              <a:rPr lang="en-US" sz="2000" dirty="0" smtClean="0"/>
              <a:t>Result, pursuit of infinite growth in a finite world</a:t>
            </a:r>
          </a:p>
          <a:p>
            <a:pPr lvl="2"/>
            <a:r>
              <a:rPr lang="en-US" sz="2000" dirty="0" smtClean="0"/>
              <a:t>Focus on </a:t>
            </a:r>
            <a:r>
              <a:rPr lang="en-US" sz="2000" u="sng" dirty="0" smtClean="0"/>
              <a:t>freedom to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A range of states: (7 in number) Negation, Approximation, Absence, Difference (with some similarities), Reduction / Diminution, Badness / unworthy, Opposite/ contradictory  </a:t>
            </a:r>
          </a:p>
          <a:p>
            <a:pPr lvl="1"/>
            <a:r>
              <a:rPr lang="en-US" sz="2000" dirty="0" smtClean="0"/>
              <a:t>Concept of </a:t>
            </a:r>
            <a:r>
              <a:rPr lang="en-US" sz="2000" dirty="0" err="1" smtClean="0"/>
              <a:t>prana</a:t>
            </a:r>
            <a:r>
              <a:rPr lang="en-US" sz="2000" dirty="0" smtClean="0"/>
              <a:t> –unifying mind and body focused on feeling</a:t>
            </a:r>
          </a:p>
          <a:p>
            <a:pPr lvl="1"/>
            <a:r>
              <a:rPr lang="en-US" sz="2000" dirty="0" smtClean="0"/>
              <a:t>Process to integrate self with the ultimate reality, by eliminating ego</a:t>
            </a:r>
          </a:p>
          <a:p>
            <a:pPr lvl="2"/>
            <a:r>
              <a:rPr lang="en-US" sz="2000" dirty="0" smtClean="0"/>
              <a:t>Focus on </a:t>
            </a:r>
            <a:r>
              <a:rPr lang="en-US" sz="2000" u="sng" dirty="0" smtClean="0"/>
              <a:t>freedom from</a:t>
            </a:r>
            <a:endParaRPr lang="en-US" sz="20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sz="3200" dirty="0" smtClean="0"/>
              <a:t>Integral Unity vs. Synthetic Unity: </a:t>
            </a:r>
            <a:r>
              <a:rPr lang="en-US" sz="3200" u="sng" dirty="0" smtClean="0"/>
              <a:t>Implications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865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Dharmic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Judeo-Christianity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World view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Cosmic centered system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Human centered system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Time horizon 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Infinite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Finite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Relationship with nature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Interdependence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Subordinate</a:t>
                      </a:r>
                      <a:r>
                        <a:rPr lang="en-US" baseline="0" dirty="0" smtClean="0">
                          <a:solidFill>
                            <a:schemeClr val="accent2"/>
                          </a:solidFill>
                        </a:rPr>
                        <a:t> to man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Approach to problem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Discover solutions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Invent solutions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Concept</a:t>
                      </a:r>
                      <a:r>
                        <a:rPr lang="en-US" b="1" baseline="0" dirty="0" smtClean="0">
                          <a:solidFill>
                            <a:schemeClr val="accent2"/>
                          </a:solidFill>
                        </a:rPr>
                        <a:t> of Progress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Sustainable co-existence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Material progress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4590871"/>
            <a:ext cx="75573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2"/>
                </a:solidFill>
              </a:rPr>
              <a:t>  Binary mode of view vs. multiple hues of dharma is seen 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   as dharma being ‘unethical’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2"/>
                </a:solidFill>
              </a:rPr>
              <a:t>  Means vs. end debate and Krishna in Mahabharata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2"/>
                </a:solidFill>
              </a:rPr>
              <a:t>  A view that ethics as a guide applies only in self-centered actions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sz="3200" dirty="0" smtClean="0"/>
              <a:t>Anxiety Over Chaos vs. Comfort with Complexity: </a:t>
            </a:r>
            <a:r>
              <a:rPr lang="en-US" sz="3200" u="sng" dirty="0" smtClean="0"/>
              <a:t>The idea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chemeClr val="accent6"/>
                </a:solidFill>
              </a:rPr>
              <a:t>Defined, permanent bifurcation vs. Subjective, temporary, classification</a:t>
            </a:r>
          </a:p>
          <a:p>
            <a:pPr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Biblical view: </a:t>
            </a:r>
            <a:r>
              <a:rPr lang="en-US" sz="2000" dirty="0" smtClean="0">
                <a:solidFill>
                  <a:schemeClr val="accent6"/>
                </a:solidFill>
              </a:rPr>
              <a:t>Good and Evil inherited, Noah and three sons: Ham, Shem, Japheth</a:t>
            </a:r>
          </a:p>
          <a:p>
            <a:r>
              <a:rPr lang="en-US" sz="2000" dirty="0" smtClean="0">
                <a:solidFill>
                  <a:schemeClr val="accent6"/>
                </a:solidFill>
              </a:rPr>
              <a:t>Dark-skinned Ham &amp; ancestors punished for violating honor</a:t>
            </a:r>
          </a:p>
          <a:p>
            <a:pPr>
              <a:buNone/>
            </a:pPr>
            <a:r>
              <a:rPr lang="en-US" sz="2000" dirty="0" err="1" smtClean="0">
                <a:solidFill>
                  <a:srgbClr val="009900"/>
                </a:solidFill>
              </a:rPr>
              <a:t>Dharmic</a:t>
            </a:r>
            <a:r>
              <a:rPr lang="en-US" sz="2000" dirty="0" smtClean="0">
                <a:solidFill>
                  <a:srgbClr val="009900"/>
                </a:solidFill>
              </a:rPr>
              <a:t> View: </a:t>
            </a:r>
            <a:r>
              <a:rPr lang="en-US" sz="2000" dirty="0" smtClean="0"/>
              <a:t>Good and evil, vision based</a:t>
            </a:r>
          </a:p>
          <a:p>
            <a:r>
              <a:rPr lang="en-US" sz="2000" dirty="0" err="1" smtClean="0"/>
              <a:t>Kashyapa</a:t>
            </a:r>
            <a:r>
              <a:rPr lang="en-US" sz="2000" dirty="0" smtClean="0"/>
              <a:t> =Vision, </a:t>
            </a:r>
            <a:r>
              <a:rPr lang="en-US" sz="2000" dirty="0" err="1" smtClean="0"/>
              <a:t>Diti</a:t>
            </a:r>
            <a:r>
              <a:rPr lang="en-US" sz="2000" dirty="0" smtClean="0"/>
              <a:t>= limited/ divided, limited, </a:t>
            </a:r>
            <a:r>
              <a:rPr lang="en-US" sz="2000" dirty="0" err="1" smtClean="0"/>
              <a:t>Aditi</a:t>
            </a:r>
            <a:r>
              <a:rPr lang="en-US" sz="2000" dirty="0" smtClean="0"/>
              <a:t>= limitless</a:t>
            </a:r>
          </a:p>
          <a:p>
            <a:pPr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Source of Difference: </a:t>
            </a:r>
            <a:r>
              <a:rPr lang="en-US" sz="2000" dirty="0" smtClean="0">
                <a:solidFill>
                  <a:schemeClr val="accent6"/>
                </a:solidFill>
              </a:rPr>
              <a:t>Desert origin vs. Forest born</a:t>
            </a:r>
            <a:endParaRPr lang="en-US" sz="2000" dirty="0" smtClean="0">
              <a:solidFill>
                <a:srgbClr val="0099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99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4495800"/>
          <a:ext cx="7924800" cy="1651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84960"/>
                <a:gridCol w="1310640"/>
                <a:gridCol w="1447800"/>
                <a:gridCol w="1676400"/>
                <a:gridCol w="1905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Karma/ </a:t>
                      </a:r>
                      <a:r>
                        <a:rPr lang="en-US" dirty="0" err="1" smtClean="0"/>
                        <a:t>Phala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History</a:t>
                      </a:r>
                      <a:r>
                        <a:rPr lang="en-US" baseline="0" dirty="0" smtClean="0"/>
                        <a:t> dependent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Psychological implications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Christianity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Finite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Eternal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Yes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Tension/ Guilt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Hinduism/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Buddhism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Infinite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Temporary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Ease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15200" cy="1143000"/>
          </a:xfrm>
        </p:spPr>
        <p:txBody>
          <a:bodyPr/>
          <a:lstStyle/>
          <a:p>
            <a:r>
              <a:rPr lang="en-US" sz="2800" dirty="0" smtClean="0"/>
              <a:t>Anxiety Over Chaos vs. Comfort with Complexity: </a:t>
            </a:r>
            <a:r>
              <a:rPr lang="en-US" sz="2800" u="sng" dirty="0" smtClean="0"/>
              <a:t>Issue of Contention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000" dirty="0" err="1" smtClean="0">
                <a:solidFill>
                  <a:srgbClr val="009900"/>
                </a:solidFill>
              </a:rPr>
              <a:t>Uni</a:t>
            </a:r>
            <a:r>
              <a:rPr lang="en-US" sz="2000" dirty="0" smtClean="0">
                <a:solidFill>
                  <a:srgbClr val="009900"/>
                </a:solidFill>
              </a:rPr>
              <a:t>-dimensional Ethics: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Commandments or the one Right path for all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Push for </a:t>
            </a:r>
            <a:r>
              <a:rPr lang="en-US" sz="2000" dirty="0" smtClean="0"/>
              <a:t>Uniformity</a:t>
            </a: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Contextualized Dharma: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Universal dharma an oxymoron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Dharma is life-stage specific, occupation specific and era-specific, Dharma is open ended and evolves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Practice can be both right and wrong; they are context specific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Push for </a:t>
            </a:r>
            <a:r>
              <a:rPr lang="en-US" sz="2000" dirty="0" smtClean="0"/>
              <a:t>unity</a:t>
            </a:r>
            <a:endParaRPr lang="en-US" sz="2000" dirty="0" smtClean="0">
              <a:solidFill>
                <a:srgbClr val="009900"/>
              </a:solidFill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accent6"/>
              </a:solidFill>
            </a:endParaRPr>
          </a:p>
          <a:p>
            <a:pPr>
              <a:lnSpc>
                <a:spcPct val="150000"/>
              </a:lnSpc>
              <a:buNone/>
            </a:pP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sz="3200" dirty="0" smtClean="0"/>
              <a:t>Anxiety Over Chaos vs. Comfort with Complexity: </a:t>
            </a:r>
            <a:r>
              <a:rPr lang="en-US" sz="3200" u="sng" dirty="0" smtClean="0"/>
              <a:t>Implication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2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Satyam-</a:t>
            </a:r>
            <a:r>
              <a:rPr lang="en-US" sz="2000" dirty="0" err="1" smtClean="0">
                <a:solidFill>
                  <a:schemeClr val="accent6"/>
                </a:solidFill>
              </a:rPr>
              <a:t>Shivam</a:t>
            </a:r>
            <a:r>
              <a:rPr lang="en-US" sz="2000" dirty="0" smtClean="0">
                <a:solidFill>
                  <a:schemeClr val="accent6"/>
                </a:solidFill>
              </a:rPr>
              <a:t>-Sundaram implications</a:t>
            </a:r>
          </a:p>
          <a:p>
            <a:pPr>
              <a:lnSpc>
                <a:spcPts val="3200"/>
              </a:lnSpc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Western view:</a:t>
            </a:r>
          </a:p>
          <a:p>
            <a:pPr>
              <a:lnSpc>
                <a:spcPts val="32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True, good and beautiful is integrated</a:t>
            </a:r>
          </a:p>
          <a:p>
            <a:pPr>
              <a:lnSpc>
                <a:spcPts val="32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White skinned, symmetric gods and heroes, dark skinned, malformed villains</a:t>
            </a:r>
          </a:p>
          <a:p>
            <a:pPr>
              <a:lnSpc>
                <a:spcPts val="32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Was used to justify slavery</a:t>
            </a:r>
          </a:p>
          <a:p>
            <a:pPr>
              <a:lnSpc>
                <a:spcPts val="3200"/>
              </a:lnSpc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Dharma View:</a:t>
            </a:r>
          </a:p>
          <a:p>
            <a:pPr>
              <a:lnSpc>
                <a:spcPts val="32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 Beautiful need not be good, good need not be beautiful, both good and beautiful need not be permanent, i.e. true</a:t>
            </a:r>
          </a:p>
          <a:p>
            <a:pPr>
              <a:lnSpc>
                <a:spcPts val="32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Dark skin seen as beautiful and good, : Rama, Krishna, Vishnu </a:t>
            </a:r>
          </a:p>
          <a:p>
            <a:pPr>
              <a:lnSpc>
                <a:spcPts val="3200"/>
              </a:lnSpc>
              <a:buNone/>
            </a:pP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sz="3200" dirty="0" smtClean="0"/>
              <a:t>Cultural Digestion vs. Sanskrit Non-</a:t>
            </a:r>
            <a:r>
              <a:rPr lang="en-US" sz="3200" dirty="0" err="1" smtClean="0"/>
              <a:t>translatebles</a:t>
            </a:r>
            <a:r>
              <a:rPr lang="en-US" sz="3200" dirty="0" smtClean="0"/>
              <a:t>: </a:t>
            </a:r>
            <a:r>
              <a:rPr lang="en-US" sz="3200" u="sng" dirty="0" smtClean="0"/>
              <a:t>The Idea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Four levels of </a:t>
            </a:r>
            <a:r>
              <a:rPr lang="en-US" sz="2000" dirty="0" err="1" smtClean="0">
                <a:solidFill>
                  <a:schemeClr val="accent6"/>
                </a:solidFill>
              </a:rPr>
              <a:t>Vak</a:t>
            </a:r>
            <a:r>
              <a:rPr lang="en-US" sz="2000" dirty="0" smtClean="0">
                <a:solidFill>
                  <a:schemeClr val="accent6"/>
                </a:solidFill>
              </a:rPr>
              <a:t> (the root/ source of creation): un-manifest, subtle potential, mental image and outer expression</a:t>
            </a:r>
          </a:p>
          <a:p>
            <a:pPr>
              <a:lnSpc>
                <a:spcPts val="30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Words have multiple meaning and is context specific</a:t>
            </a:r>
          </a:p>
          <a:p>
            <a:pPr lvl="1">
              <a:lnSpc>
                <a:spcPts val="3000"/>
              </a:lnSpc>
            </a:pPr>
            <a:r>
              <a:rPr lang="en-US" sz="2000" dirty="0" err="1" smtClean="0">
                <a:solidFill>
                  <a:schemeClr val="accent6"/>
                </a:solidFill>
              </a:rPr>
              <a:t>Bridaranyaka</a:t>
            </a:r>
            <a:r>
              <a:rPr lang="en-US" sz="2000" dirty="0" smtClean="0">
                <a:solidFill>
                  <a:schemeClr val="accent6"/>
                </a:solidFill>
              </a:rPr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Upanishad: The 3 meanings of </a:t>
            </a:r>
            <a:r>
              <a:rPr lang="en-US" sz="2000" dirty="0" err="1" smtClean="0">
                <a:solidFill>
                  <a:schemeClr val="accent6"/>
                </a:solidFill>
              </a:rPr>
              <a:t>Da</a:t>
            </a:r>
            <a:endParaRPr lang="en-US" sz="2000" dirty="0" smtClean="0">
              <a:solidFill>
                <a:schemeClr val="accent6"/>
              </a:solidFill>
            </a:endParaRPr>
          </a:p>
          <a:p>
            <a:pPr>
              <a:lnSpc>
                <a:spcPts val="30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Translating Sanskrit into other western languages misses the essence</a:t>
            </a:r>
          </a:p>
          <a:p>
            <a:pPr lvl="1">
              <a:lnSpc>
                <a:spcPts val="30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It is like assigning constant value to an algebraic variable</a:t>
            </a:r>
          </a:p>
          <a:p>
            <a:r>
              <a:rPr lang="en-US" sz="2000" dirty="0" smtClean="0">
                <a:solidFill>
                  <a:schemeClr val="accent6"/>
                </a:solidFill>
              </a:rPr>
              <a:t>Brahman and </a:t>
            </a:r>
            <a:r>
              <a:rPr lang="en-US" sz="2000" dirty="0" err="1" smtClean="0">
                <a:solidFill>
                  <a:schemeClr val="accent6"/>
                </a:solidFill>
              </a:rPr>
              <a:t>Ishwara</a:t>
            </a:r>
            <a:r>
              <a:rPr lang="en-US" sz="2000" dirty="0" smtClean="0">
                <a:solidFill>
                  <a:schemeClr val="accent6"/>
                </a:solidFill>
              </a:rPr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≠ God</a:t>
            </a:r>
            <a:r>
              <a:rPr lang="en-US" sz="2000" dirty="0" smtClean="0">
                <a:solidFill>
                  <a:schemeClr val="accent6"/>
                </a:solidFill>
              </a:rPr>
              <a:t>, Impersonal vs. Personal, universe vs. creator  </a:t>
            </a:r>
          </a:p>
          <a:p>
            <a:r>
              <a:rPr lang="en-US" sz="2000" dirty="0" smtClean="0">
                <a:solidFill>
                  <a:schemeClr val="accent6"/>
                </a:solidFill>
              </a:rPr>
              <a:t>Shiva ≠Destroyer, Shiva is transformer, there is no end</a:t>
            </a:r>
          </a:p>
          <a:p>
            <a:r>
              <a:rPr lang="en-US" sz="2000" dirty="0" err="1" smtClean="0">
                <a:solidFill>
                  <a:schemeClr val="accent6"/>
                </a:solidFill>
              </a:rPr>
              <a:t>Atma</a:t>
            </a:r>
            <a:r>
              <a:rPr lang="en-US" sz="2000" dirty="0" smtClean="0">
                <a:solidFill>
                  <a:schemeClr val="accent6"/>
                </a:solidFill>
              </a:rPr>
              <a:t> ≠Soul; True self vs. waiting to be save by God</a:t>
            </a:r>
          </a:p>
          <a:p>
            <a:pPr lvl="1"/>
            <a:endParaRPr lang="en-US" sz="2000" dirty="0" smtClean="0">
              <a:solidFill>
                <a:schemeClr val="accent6"/>
              </a:solidFill>
            </a:endParaRPr>
          </a:p>
          <a:p>
            <a:endParaRPr lang="en-US" sz="2000" dirty="0" smtClean="0">
              <a:solidFill>
                <a:schemeClr val="accent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sz="3200" dirty="0" smtClean="0"/>
              <a:t>Cultural Digestion vs. Sanskrit Non-</a:t>
            </a:r>
            <a:r>
              <a:rPr lang="en-US" sz="3200" dirty="0" err="1" smtClean="0"/>
              <a:t>translatebles</a:t>
            </a:r>
            <a:r>
              <a:rPr lang="en-US" sz="3200" dirty="0" smtClean="0"/>
              <a:t>: </a:t>
            </a:r>
            <a:r>
              <a:rPr lang="en-US" sz="3200" u="sng" dirty="0" smtClean="0"/>
              <a:t>Implication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3876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/>
                <a:gridCol w="2743200"/>
                <a:gridCol w="3581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Aspects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Christian</a:t>
                      </a:r>
                      <a:r>
                        <a:rPr lang="en-US" baseline="0" dirty="0" smtClean="0"/>
                        <a:t> 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Dharmic</a:t>
                      </a:r>
                      <a:r>
                        <a:rPr lang="en-US" baseline="0" dirty="0" smtClean="0"/>
                        <a:t> View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accent6"/>
                          </a:solidFill>
                        </a:rPr>
                        <a:t>Divine</a:t>
                      </a:r>
                      <a:endParaRPr lang="en-US" sz="2000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Distinct from individual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Within; but not essential as in Buddhism,</a:t>
                      </a:r>
                      <a:r>
                        <a:rPr lang="en-US" sz="2000" baseline="0" dirty="0" smtClean="0">
                          <a:solidFill>
                            <a:schemeClr val="accent6"/>
                          </a:solidFill>
                        </a:rPr>
                        <a:t> Jainism, </a:t>
                      </a:r>
                      <a:r>
                        <a:rPr lang="en-US" sz="2000" baseline="0" dirty="0" err="1" smtClean="0">
                          <a:solidFill>
                            <a:schemeClr val="accent6"/>
                          </a:solidFill>
                        </a:rPr>
                        <a:t>Carvaka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accent6"/>
                          </a:solidFill>
                        </a:rPr>
                        <a:t>Source of Knowledge</a:t>
                      </a:r>
                      <a:endParaRPr lang="en-US" sz="2000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Single source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Multiple sources; library vs. books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accent6"/>
                          </a:solidFill>
                        </a:rPr>
                        <a:t>Governance</a:t>
                      </a:r>
                      <a:endParaRPr lang="en-US" sz="2000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Institution</a:t>
                      </a:r>
                      <a:r>
                        <a:rPr lang="en-US" sz="2000" baseline="0" dirty="0" smtClean="0">
                          <a:solidFill>
                            <a:schemeClr val="accent6"/>
                          </a:solidFill>
                        </a:rPr>
                        <a:t> of Church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Not essential 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accent6"/>
                          </a:solidFill>
                        </a:rPr>
                        <a:t>Route</a:t>
                      </a:r>
                      <a:r>
                        <a:rPr lang="en-US" sz="2000" b="1" baseline="0" dirty="0" smtClean="0">
                          <a:solidFill>
                            <a:schemeClr val="accent6"/>
                          </a:solidFill>
                        </a:rPr>
                        <a:t> to salvation</a:t>
                      </a:r>
                      <a:r>
                        <a:rPr lang="en-US" sz="2000" b="1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endParaRPr lang="en-US" sz="2000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A standard set: repentance and acceptance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Multiple routes: </a:t>
                      </a:r>
                      <a:r>
                        <a:rPr lang="en-US" sz="2000" dirty="0" err="1" smtClean="0">
                          <a:solidFill>
                            <a:schemeClr val="accent6"/>
                          </a:solidFill>
                        </a:rPr>
                        <a:t>Jnana</a:t>
                      </a:r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, </a:t>
                      </a:r>
                      <a:r>
                        <a:rPr lang="en-US" sz="2000" dirty="0" err="1" smtClean="0">
                          <a:solidFill>
                            <a:schemeClr val="accent6"/>
                          </a:solidFill>
                        </a:rPr>
                        <a:t>Bhakti</a:t>
                      </a:r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, Karma,</a:t>
                      </a:r>
                      <a:r>
                        <a:rPr lang="en-US" sz="2000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accent6"/>
                          </a:solidFill>
                        </a:rPr>
                        <a:t>Membership</a:t>
                      </a:r>
                      <a:endParaRPr lang="en-US" sz="2000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Formally</a:t>
                      </a:r>
                      <a:r>
                        <a:rPr lang="en-US" sz="2000" baseline="0" dirty="0" smtClean="0">
                          <a:solidFill>
                            <a:schemeClr val="accent6"/>
                          </a:solidFill>
                        </a:rPr>
                        <a:t> granted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6"/>
                          </a:solidFill>
                        </a:rPr>
                        <a:t>No formal membership, a way of</a:t>
                      </a:r>
                      <a:r>
                        <a:rPr lang="en-US" sz="2000" baseline="0" dirty="0" smtClean="0">
                          <a:solidFill>
                            <a:schemeClr val="accent6"/>
                          </a:solidFill>
                        </a:rPr>
                        <a:t> life</a:t>
                      </a: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600200"/>
            <a:ext cx="4115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/>
                </a:solidFill>
              </a:rPr>
              <a:t>Religion viewed Differently</a:t>
            </a:r>
            <a:endParaRPr lang="en-US" sz="24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Western Universalization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Idea</a:t>
            </a:r>
          </a:p>
          <a:p>
            <a:r>
              <a:rPr lang="en-US" sz="2000" dirty="0" smtClean="0"/>
              <a:t>Globalization means westernization</a:t>
            </a:r>
          </a:p>
          <a:p>
            <a:r>
              <a:rPr lang="en-US" sz="2000" dirty="0" smtClean="0"/>
              <a:t>Progress is salvation or scientific secular progress</a:t>
            </a:r>
          </a:p>
          <a:p>
            <a:r>
              <a:rPr lang="en-US" sz="2000" dirty="0" smtClean="0"/>
              <a:t>Concept of Universal History, linear in nature</a:t>
            </a:r>
          </a:p>
          <a:p>
            <a:pPr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Issues of Contention</a:t>
            </a:r>
          </a:p>
          <a:p>
            <a:r>
              <a:rPr lang="en-US" sz="2000" dirty="0" smtClean="0"/>
              <a:t>Binary categories like sacred/ secular, monotheism/polytheism, creation/evolution, political right/left  cannot explain Dharma with multiple hues</a:t>
            </a:r>
          </a:p>
          <a:p>
            <a:pPr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Implications</a:t>
            </a:r>
          </a:p>
          <a:p>
            <a:r>
              <a:rPr lang="en-US" sz="2000" dirty="0" smtClean="0"/>
              <a:t>Other cultures selectively used to forward Westernization: Germany and Sanskrit</a:t>
            </a:r>
          </a:p>
          <a:p>
            <a:r>
              <a:rPr lang="en-US" sz="2000" dirty="0" err="1" smtClean="0"/>
              <a:t>Uni</a:t>
            </a:r>
            <a:r>
              <a:rPr lang="en-US" sz="2000" dirty="0" smtClean="0"/>
              <a:t>-dimensional concept of success</a:t>
            </a:r>
          </a:p>
          <a:p>
            <a:pPr lvl="1"/>
            <a:r>
              <a:rPr lang="en-US" sz="2000" dirty="0" smtClean="0"/>
              <a:t>Cultural genocide in the name of </a:t>
            </a:r>
            <a:r>
              <a:rPr lang="en-US" sz="2000" dirty="0" smtClean="0"/>
              <a:t>development</a:t>
            </a:r>
            <a:endParaRPr lang="en-US" sz="2000" dirty="0" smtClean="0"/>
          </a:p>
          <a:p>
            <a:pPr lvl="2"/>
            <a:r>
              <a:rPr lang="en-US" sz="2000" dirty="0" smtClean="0"/>
              <a:t>Eliminating local production and seasonal eating</a:t>
            </a:r>
          </a:p>
          <a:p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namaste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10000" contrast="20000"/>
          </a:blip>
          <a:stretch>
            <a:fillRect/>
          </a:stretch>
        </p:blipFill>
        <p:spPr>
          <a:xfrm>
            <a:off x="2743200" y="1600200"/>
            <a:ext cx="3703319" cy="411479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of the Presentation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800"/>
              </a:lnSpc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Caveats: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en-US" sz="2000" dirty="0" smtClean="0"/>
              <a:t>This is my view of the book, not the book summary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en-US" sz="2000" dirty="0" smtClean="0"/>
              <a:t>Based on my reading of the book, no prior subject expertise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en-US" sz="2000" dirty="0" smtClean="0"/>
              <a:t>I have no knowledge of Sanskrit; a major handicap</a:t>
            </a:r>
          </a:p>
          <a:p>
            <a:pPr marL="457200" indent="-457200">
              <a:lnSpc>
                <a:spcPts val="2800"/>
              </a:lnSpc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Objective of the Book (based on what is stated in the book)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chemeClr val="accent6"/>
                </a:solidFill>
              </a:rPr>
              <a:t>Set terms for a deeper and more informed engagement between dharmic and western world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chemeClr val="accent6"/>
                </a:solidFill>
              </a:rPr>
              <a:t>To  highlight the unique and core ideals of dharma using the west as a foil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chemeClr val="accent6"/>
                </a:solidFill>
              </a:rPr>
              <a:t>Refute Western claims of universalism</a:t>
            </a:r>
          </a:p>
          <a:p>
            <a:pPr marL="457200" indent="-457200">
              <a:lnSpc>
                <a:spcPts val="2800"/>
              </a:lnSpc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Author’s Methodology:</a:t>
            </a:r>
            <a:r>
              <a:rPr lang="en-US" sz="2000" dirty="0" smtClean="0">
                <a:solidFill>
                  <a:schemeClr val="accent6"/>
                </a:solidFill>
              </a:rPr>
              <a:t> </a:t>
            </a:r>
            <a:r>
              <a:rPr lang="en-US" sz="2000" dirty="0" err="1" smtClean="0">
                <a:solidFill>
                  <a:schemeClr val="accent6"/>
                </a:solidFill>
              </a:rPr>
              <a:t>Purva</a:t>
            </a:r>
            <a:r>
              <a:rPr lang="en-US" sz="2000" dirty="0" smtClean="0">
                <a:solidFill>
                  <a:schemeClr val="accent6"/>
                </a:solidFill>
              </a:rPr>
              <a:t> </a:t>
            </a:r>
            <a:r>
              <a:rPr lang="en-US" sz="2000" dirty="0" err="1" smtClean="0">
                <a:solidFill>
                  <a:schemeClr val="accent6"/>
                </a:solidFill>
              </a:rPr>
              <a:t>Paksha</a:t>
            </a:r>
            <a:endParaRPr lang="en-US" sz="2000" dirty="0" smtClean="0">
              <a:solidFill>
                <a:schemeClr val="accent6"/>
              </a:solidFill>
            </a:endParaRPr>
          </a:p>
          <a:p>
            <a:pPr marL="457200" indent="-457200">
              <a:lnSpc>
                <a:spcPts val="2800"/>
              </a:lnSpc>
              <a:buNone/>
            </a:pPr>
            <a:endParaRPr lang="en-US" sz="2000" i="1" dirty="0" smtClean="0">
              <a:solidFill>
                <a:srgbClr val="009900"/>
              </a:solidFill>
            </a:endParaRPr>
          </a:p>
          <a:p>
            <a:pPr>
              <a:lnSpc>
                <a:spcPts val="2800"/>
              </a:lnSpc>
            </a:pPr>
            <a:endParaRPr lang="en-US" sz="2000" dirty="0" smtClean="0"/>
          </a:p>
          <a:p>
            <a:pPr>
              <a:lnSpc>
                <a:spcPts val="2800"/>
              </a:lnSpc>
            </a:pPr>
            <a:endParaRPr lang="en-US" sz="2000" dirty="0" smtClean="0"/>
          </a:p>
          <a:p>
            <a:pPr>
              <a:lnSpc>
                <a:spcPts val="2800"/>
              </a:lnSpc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6167735"/>
            <a:ext cx="6047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Please feel Free to Contribute As We Go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Purva Paksha</a:t>
            </a:r>
            <a:endParaRPr lang="en-US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52400" y="3810000"/>
          <a:ext cx="82296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 Western Categories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 Dharmic</a:t>
                      </a:r>
                      <a:r>
                        <a:rPr lang="en-US" baseline="0" dirty="0" smtClean="0"/>
                        <a:t> Categories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Gaze at Indian Civilization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Colonial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 Indology and humanities in today’s South Asian Studies 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Pre-colonial Indian intellectuals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Gaze at Western Civilization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Postcolonial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 Indian scholar who attack the West using western categories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Very rare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 but the Authors goal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600200"/>
            <a:ext cx="796884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Effective prerequisites for </a:t>
            </a:r>
            <a:r>
              <a:rPr lang="en-US" b="1" dirty="0" err="1" smtClean="0">
                <a:solidFill>
                  <a:schemeClr val="accent6"/>
                </a:solidFill>
              </a:rPr>
              <a:t>Purva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</a:rPr>
              <a:t>Paksha</a:t>
            </a:r>
            <a:endParaRPr lang="en-US" b="1" dirty="0" smtClean="0">
              <a:solidFill>
                <a:schemeClr val="accent6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 Level playing field, terms of debate mutually agreed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 Intention to pursue truth, not conversion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 Pursue truth irrespective of ego impact, no compromises to get win-win;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 Basic self-control /mastery a prerequisite for the </a:t>
            </a:r>
            <a:r>
              <a:rPr lang="en-US" dirty="0" err="1" smtClean="0">
                <a:solidFill>
                  <a:schemeClr val="accent6"/>
                </a:solidFill>
              </a:rPr>
              <a:t>practioner</a:t>
            </a:r>
            <a:endParaRPr lang="en-US" dirty="0" smtClean="0">
              <a:solidFill>
                <a:schemeClr val="accent6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 Be well informed in both the schools 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Best example</a:t>
            </a:r>
            <a:r>
              <a:rPr lang="en-US" dirty="0" smtClean="0">
                <a:solidFill>
                  <a:schemeClr val="accent6"/>
                </a:solidFill>
              </a:rPr>
              <a:t>: Mahatma Gandhi and his fight against Colonial rule</a:t>
            </a:r>
            <a:endParaRPr 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My Framework for Understanding </a:t>
            </a:r>
            <a:r>
              <a:rPr lang="en-US" sz="3200" i="1" dirty="0" smtClean="0"/>
              <a:t>Being Different</a:t>
            </a:r>
            <a:endParaRPr lang="en-US" sz="3200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656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Materialism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Spiritualism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Mysticism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solidFill>
                            <a:schemeClr val="accent6"/>
                          </a:solidFill>
                        </a:rPr>
                        <a:t>Abrahamic</a:t>
                      </a:r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 Religions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 Judaism,</a:t>
                      </a:r>
                      <a:r>
                        <a:rPr lang="en-US" baseline="0" dirty="0" smtClean="0">
                          <a:solidFill>
                            <a:schemeClr val="accent6"/>
                          </a:solidFill>
                        </a:rPr>
                        <a:t> Christianity, Islam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Tantric </a:t>
                      </a:r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practices </a:t>
                      </a:r>
                      <a:endParaRPr lang="en-US" dirty="0" smtClean="0">
                        <a:solidFill>
                          <a:schemeClr val="accent6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Rationalism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Science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Yoga /</a:t>
                      </a:r>
                      <a:r>
                        <a:rPr lang="en-US" dirty="0" err="1" smtClean="0">
                          <a:solidFill>
                            <a:schemeClr val="accent6"/>
                          </a:solidFill>
                        </a:rPr>
                        <a:t>Vipasana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276600"/>
            <a:ext cx="877996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Diagonal Challenge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6"/>
                </a:solidFill>
              </a:rPr>
              <a:t>  Yoga /</a:t>
            </a:r>
            <a:r>
              <a:rPr lang="en-US" dirty="0" err="1" smtClean="0">
                <a:solidFill>
                  <a:schemeClr val="accent6"/>
                </a:solidFill>
              </a:rPr>
              <a:t>Vipasana</a:t>
            </a:r>
            <a:r>
              <a:rPr lang="en-US" dirty="0" smtClean="0">
                <a:solidFill>
                  <a:schemeClr val="accent6"/>
                </a:solidFill>
              </a:rPr>
              <a:t> vs. </a:t>
            </a:r>
            <a:r>
              <a:rPr lang="en-US" dirty="0" err="1" smtClean="0">
                <a:solidFill>
                  <a:schemeClr val="accent6"/>
                </a:solidFill>
              </a:rPr>
              <a:t>Abrahamic</a:t>
            </a:r>
            <a:r>
              <a:rPr lang="en-US" dirty="0" smtClean="0">
                <a:solidFill>
                  <a:schemeClr val="accent6"/>
                </a:solidFill>
              </a:rPr>
              <a:t> Religions seen as 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  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b="1" dirty="0" smtClean="0">
                <a:solidFill>
                  <a:srgbClr val="009900"/>
                </a:solidFill>
              </a:rPr>
              <a:t>Embodied Knowing vs. History Centrism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Vertical Challenge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6"/>
                </a:solidFill>
              </a:rPr>
              <a:t> Integrating Rationalism and </a:t>
            </a:r>
            <a:r>
              <a:rPr lang="en-US" dirty="0" err="1" smtClean="0">
                <a:solidFill>
                  <a:schemeClr val="accent6"/>
                </a:solidFill>
              </a:rPr>
              <a:t>Mystism</a:t>
            </a:r>
            <a:r>
              <a:rPr lang="en-US" dirty="0" smtClean="0">
                <a:solidFill>
                  <a:schemeClr val="accent6"/>
                </a:solidFill>
              </a:rPr>
              <a:t> seen as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   </a:t>
            </a:r>
            <a:r>
              <a:rPr lang="en-US" b="1" dirty="0" smtClean="0">
                <a:solidFill>
                  <a:srgbClr val="009900"/>
                </a:solidFill>
              </a:rPr>
              <a:t>Synthetic Unity</a:t>
            </a:r>
            <a:r>
              <a:rPr lang="en-US" dirty="0" smtClean="0">
                <a:solidFill>
                  <a:schemeClr val="accent6"/>
                </a:solidFill>
              </a:rPr>
              <a:t> reflected in Evolution-Creation debate in the west, and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   </a:t>
            </a:r>
            <a:r>
              <a:rPr lang="en-US" b="1" dirty="0" smtClean="0">
                <a:solidFill>
                  <a:srgbClr val="009900"/>
                </a:solidFill>
              </a:rPr>
              <a:t>Integral Unity </a:t>
            </a:r>
            <a:r>
              <a:rPr lang="en-US" dirty="0" smtClean="0">
                <a:solidFill>
                  <a:schemeClr val="accent6"/>
                </a:solidFill>
              </a:rPr>
              <a:t>reflected in the idea of Evolution-Involution, leading to acceptance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Horizontal Challenge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6"/>
                </a:solidFill>
              </a:rPr>
              <a:t>  </a:t>
            </a:r>
            <a:r>
              <a:rPr lang="en-US" b="1" dirty="0" smtClean="0">
                <a:solidFill>
                  <a:srgbClr val="009900"/>
                </a:solidFill>
              </a:rPr>
              <a:t>Anxiety over Chaos</a:t>
            </a:r>
            <a:r>
              <a:rPr lang="en-US" dirty="0" smtClean="0">
                <a:solidFill>
                  <a:schemeClr val="accent6"/>
                </a:solidFill>
              </a:rPr>
              <a:t> – Science supreme, but inability to explain spirituality 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   </a:t>
            </a:r>
            <a:r>
              <a:rPr lang="en-US" b="1" dirty="0" smtClean="0">
                <a:solidFill>
                  <a:srgbClr val="009900"/>
                </a:solidFill>
              </a:rPr>
              <a:t>Comfort with  complexity</a:t>
            </a:r>
            <a:r>
              <a:rPr lang="en-US" dirty="0" smtClean="0">
                <a:solidFill>
                  <a:schemeClr val="accent6"/>
                </a:solidFill>
              </a:rPr>
              <a:t> –Sensing adequate, explanations not adequate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6"/>
                </a:solidFill>
              </a:rPr>
              <a:t>  </a:t>
            </a:r>
            <a:r>
              <a:rPr lang="en-US" b="1" dirty="0" smtClean="0">
                <a:solidFill>
                  <a:srgbClr val="009900"/>
                </a:solidFill>
              </a:rPr>
              <a:t>Cultural digestion vs. Sanskrit non-translatable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    a challenge of translating multi-dimensional concepts in binary language </a:t>
            </a:r>
            <a:endParaRPr 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Different: Visible In</a:t>
            </a:r>
            <a:br>
              <a:rPr lang="en-US" dirty="0" smtClean="0"/>
            </a:br>
            <a:r>
              <a:rPr lang="en-US" dirty="0" smtClean="0"/>
              <a:t>Tolerance vs. Respect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505199"/>
          </a:xfrm>
        </p:spPr>
        <p:txBody>
          <a:bodyPr/>
          <a:lstStyle/>
          <a:p>
            <a:pPr algn="ctr"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Western</a:t>
            </a:r>
          </a:p>
          <a:p>
            <a:r>
              <a:rPr lang="en-US" sz="2000" dirty="0" smtClean="0"/>
              <a:t>Charcoal Burner </a:t>
            </a:r>
          </a:p>
          <a:p>
            <a:pPr lvl="1"/>
            <a:r>
              <a:rPr lang="en-US" sz="2000" dirty="0" smtClean="0"/>
              <a:t>Tribal focus</a:t>
            </a:r>
          </a:p>
          <a:p>
            <a:pPr lvl="1"/>
            <a:r>
              <a:rPr lang="en-US" sz="2000" dirty="0" smtClean="0"/>
              <a:t>Only path</a:t>
            </a:r>
          </a:p>
          <a:p>
            <a:pPr lvl="1"/>
            <a:r>
              <a:rPr lang="en-US" sz="2000" dirty="0" smtClean="0"/>
              <a:t>Salvation</a:t>
            </a:r>
          </a:p>
          <a:p>
            <a:pPr lvl="1"/>
            <a:r>
              <a:rPr lang="en-US" sz="2000" dirty="0" smtClean="0"/>
              <a:t>Evangelizing or Soul harvesting</a:t>
            </a:r>
          </a:p>
          <a:p>
            <a:r>
              <a:rPr lang="en-US" sz="2000" dirty="0" smtClean="0"/>
              <a:t>Distrust for other religion, current position tolerate other religions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505199"/>
          </a:xfrm>
        </p:spPr>
        <p:txBody>
          <a:bodyPr/>
          <a:lstStyle/>
          <a:p>
            <a:pPr algn="ctr">
              <a:buNone/>
            </a:pPr>
            <a:r>
              <a:rPr lang="en-US" sz="2000" dirty="0" smtClean="0">
                <a:solidFill>
                  <a:srgbClr val="009900"/>
                </a:solidFill>
              </a:rPr>
              <a:t>Eastern</a:t>
            </a:r>
          </a:p>
          <a:p>
            <a:r>
              <a:rPr lang="en-US" sz="2000" dirty="0" smtClean="0">
                <a:solidFill>
                  <a:schemeClr val="accent6"/>
                </a:solidFill>
              </a:rPr>
              <a:t>Garland Weaver</a:t>
            </a:r>
          </a:p>
          <a:p>
            <a:pPr lvl="1"/>
            <a:r>
              <a:rPr lang="en-US" sz="2000" dirty="0" smtClean="0">
                <a:solidFill>
                  <a:schemeClr val="accent6"/>
                </a:solidFill>
              </a:rPr>
              <a:t>Individual focus</a:t>
            </a:r>
          </a:p>
          <a:p>
            <a:pPr lvl="1"/>
            <a:r>
              <a:rPr lang="en-US" sz="2000" dirty="0" smtClean="0">
                <a:solidFill>
                  <a:schemeClr val="accent6"/>
                </a:solidFill>
              </a:rPr>
              <a:t>Multiple paths</a:t>
            </a:r>
          </a:p>
          <a:p>
            <a:pPr lvl="1"/>
            <a:r>
              <a:rPr lang="en-US" sz="2000" dirty="0" smtClean="0">
                <a:solidFill>
                  <a:schemeClr val="accent6"/>
                </a:solidFill>
              </a:rPr>
              <a:t>Sat-chit-</a:t>
            </a:r>
            <a:r>
              <a:rPr lang="en-US" sz="2000" dirty="0" err="1" smtClean="0">
                <a:solidFill>
                  <a:schemeClr val="accent6"/>
                </a:solidFill>
              </a:rPr>
              <a:t>ananda</a:t>
            </a:r>
            <a:endParaRPr lang="en-US" sz="2000" dirty="0" smtClean="0">
              <a:solidFill>
                <a:schemeClr val="accent6"/>
              </a:solidFill>
            </a:endParaRPr>
          </a:p>
          <a:p>
            <a:pPr lvl="1"/>
            <a:r>
              <a:rPr lang="en-US" sz="2000" dirty="0" smtClean="0">
                <a:solidFill>
                  <a:schemeClr val="accent6"/>
                </a:solidFill>
              </a:rPr>
              <a:t>Individual </a:t>
            </a:r>
            <a:r>
              <a:rPr lang="en-US" sz="2000" dirty="0" err="1" smtClean="0">
                <a:solidFill>
                  <a:schemeClr val="accent6"/>
                </a:solidFill>
              </a:rPr>
              <a:t>moksha</a:t>
            </a:r>
            <a:endParaRPr lang="en-US" sz="2000" dirty="0" smtClean="0">
              <a:solidFill>
                <a:schemeClr val="accent6"/>
              </a:solidFill>
            </a:endParaRPr>
          </a:p>
          <a:p>
            <a:r>
              <a:rPr lang="en-US" sz="2000" dirty="0" smtClean="0">
                <a:solidFill>
                  <a:schemeClr val="accent6"/>
                </a:solidFill>
              </a:rPr>
              <a:t>Mutual Respect for other paths/ religions</a:t>
            </a:r>
          </a:p>
          <a:p>
            <a:endParaRPr lang="en-US" sz="2000" dirty="0">
              <a:solidFill>
                <a:schemeClr val="accent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94D0A7-5CCB-4101-AFAD-51B1B57C1BC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5200471"/>
            <a:ext cx="71600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6"/>
                </a:solidFill>
              </a:rPr>
              <a:t>  Late 1990s Claremont Graduate University: Tolerance vs. Respect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6"/>
                </a:solidFill>
              </a:rPr>
              <a:t>  United Nations Millennium Religion Summit 2000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6"/>
                </a:solidFill>
              </a:rPr>
              <a:t>  Replace tolerance with mutual respect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6"/>
                </a:solidFill>
              </a:rPr>
              <a:t>  Retraced by the Catholic church a month later </a:t>
            </a:r>
            <a:endParaRPr 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Embodied Knowing vs. History Centrism: </a:t>
            </a:r>
            <a:r>
              <a:rPr lang="en-US" sz="3200" u="sng" dirty="0" smtClean="0"/>
              <a:t>The idea</a:t>
            </a:r>
            <a:endParaRPr lang="en-US" sz="320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33400" y="1905000"/>
            <a:ext cx="4419600" cy="457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Top Down-God Initiated</a:t>
            </a:r>
            <a:endParaRPr lang="en-US" sz="1600" b="1" dirty="0"/>
          </a:p>
        </p:txBody>
      </p:sp>
      <p:sp>
        <p:nvSpPr>
          <p:cNvPr id="8" name="Down Arrow Callout 7"/>
          <p:cNvSpPr/>
          <p:nvPr/>
        </p:nvSpPr>
        <p:spPr>
          <a:xfrm>
            <a:off x="533400" y="2743200"/>
            <a:ext cx="2085654" cy="668215"/>
          </a:xfrm>
          <a:prstGeom prst="downArrow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Via Prophets</a:t>
            </a:r>
            <a:endParaRPr lang="en-US" sz="1600" b="1" dirty="0"/>
          </a:p>
        </p:txBody>
      </p:sp>
      <p:sp>
        <p:nvSpPr>
          <p:cNvPr id="9" name="Down Arrow Callout 8"/>
          <p:cNvSpPr/>
          <p:nvPr/>
        </p:nvSpPr>
        <p:spPr>
          <a:xfrm>
            <a:off x="2819400" y="2743200"/>
            <a:ext cx="2085654" cy="668215"/>
          </a:xfrm>
          <a:prstGeom prst="downArrow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God Incarnate in Person</a:t>
            </a:r>
            <a:endParaRPr lang="en-US" sz="16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609600" y="3581400"/>
            <a:ext cx="4419600" cy="457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Humanity</a:t>
            </a:r>
            <a:endParaRPr lang="en-US" sz="1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733800" y="4495800"/>
            <a:ext cx="4419600" cy="457200"/>
          </a:xfrm>
          <a:prstGeom prst="roundRec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Bottoms Up-Human Initiated</a:t>
            </a:r>
            <a:endParaRPr lang="en-US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3810000" y="6172200"/>
            <a:ext cx="4419600" cy="457200"/>
          </a:xfrm>
          <a:prstGeom prst="roundRec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Human Self-realization Journey</a:t>
            </a:r>
            <a:endParaRPr lang="en-US" sz="1600" b="1" dirty="0"/>
          </a:p>
        </p:txBody>
      </p:sp>
      <p:sp>
        <p:nvSpPr>
          <p:cNvPr id="13" name="Up Arrow Callout 12"/>
          <p:cNvSpPr/>
          <p:nvPr/>
        </p:nvSpPr>
        <p:spPr>
          <a:xfrm>
            <a:off x="3810000" y="5181600"/>
            <a:ext cx="4114800" cy="762000"/>
          </a:xfrm>
          <a:prstGeom prst="upArrowCallou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Yoga, Self-less Service, Devotion</a:t>
            </a: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105400" y="2057400"/>
            <a:ext cx="3916457" cy="203132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</a:rPr>
              <a:t>Common Ideas: 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Sole Scripture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Original Sin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Cannot attain salvation w/o god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Externally dammed unless saved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accent6"/>
                </a:solidFill>
              </a:rPr>
              <a:t>Divine grace</a:t>
            </a:r>
          </a:p>
          <a:p>
            <a:pPr marL="342900" indent="-342900"/>
            <a:r>
              <a:rPr lang="en-US" dirty="0" smtClean="0">
                <a:solidFill>
                  <a:schemeClr val="accent6"/>
                </a:solidFill>
              </a:rPr>
              <a:t>Push marketing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8343" y="4646474"/>
            <a:ext cx="3459257" cy="175432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solidFill>
                  <a:srgbClr val="009900"/>
                </a:solidFill>
              </a:rPr>
              <a:t>System integrator vs. Pre-configured systems</a:t>
            </a:r>
          </a:p>
          <a:p>
            <a:pPr marL="342900" indent="-342900">
              <a:buAutoNum type="arabicPeriod"/>
            </a:pPr>
            <a:r>
              <a:rPr lang="en-US" dirty="0" err="1" smtClean="0">
                <a:solidFill>
                  <a:srgbClr val="009900"/>
                </a:solidFill>
              </a:rPr>
              <a:t>Itihasa</a:t>
            </a:r>
            <a:r>
              <a:rPr lang="en-US" dirty="0" smtClean="0">
                <a:solidFill>
                  <a:srgbClr val="009900"/>
                </a:solidFill>
              </a:rPr>
              <a:t> vs. History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009900"/>
                </a:solidFill>
              </a:rPr>
              <a:t>Role of myths and multiple narratives</a:t>
            </a:r>
          </a:p>
          <a:p>
            <a:pPr marL="342900" indent="-342900"/>
            <a:r>
              <a:rPr lang="en-US" dirty="0" smtClean="0">
                <a:solidFill>
                  <a:srgbClr val="009900"/>
                </a:solidFill>
              </a:rPr>
              <a:t>Pull marketing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sz="3200" dirty="0" smtClean="0"/>
              <a:t>Embodied Knowing vs. History Centrism: </a:t>
            </a:r>
            <a:r>
              <a:rPr lang="en-US" sz="3200" u="sng" dirty="0" smtClean="0"/>
              <a:t>Issue of Contention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chemeClr val="accent6"/>
                </a:solidFill>
              </a:rPr>
              <a:t>Three Concepts of Secularism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6"/>
                </a:solidFill>
              </a:rPr>
              <a:t>Western Secularism: The origin </a:t>
            </a:r>
          </a:p>
          <a:p>
            <a:pPr marL="857250" lvl="1" indent="-457200"/>
            <a:r>
              <a:rPr lang="en-US" sz="2000" dirty="0" smtClean="0">
                <a:solidFill>
                  <a:schemeClr val="accent6"/>
                </a:solidFill>
              </a:rPr>
              <a:t>Separation of Church and Government or spiritual and material</a:t>
            </a:r>
          </a:p>
          <a:p>
            <a:pPr marL="857250" lvl="1" indent="-457200"/>
            <a:r>
              <a:rPr lang="en-US" sz="2000" dirty="0" smtClean="0">
                <a:solidFill>
                  <a:schemeClr val="accent6"/>
                </a:solidFill>
              </a:rPr>
              <a:t>Separating reason from belief; a palliative remedy, defers the problems </a:t>
            </a:r>
          </a:p>
          <a:p>
            <a:pPr marL="857250" lvl="1" indent="-457200"/>
            <a:r>
              <a:rPr lang="en-US" sz="2000" dirty="0" smtClean="0">
                <a:solidFill>
                  <a:schemeClr val="accent6"/>
                </a:solidFill>
              </a:rPr>
              <a:t>Concept does not extend to political spheres: American Presidents ‘God Bless America’ and current Mormon debate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6"/>
                </a:solidFill>
              </a:rPr>
              <a:t>Indian Pseudo-secularism: borrowed from America</a:t>
            </a:r>
          </a:p>
          <a:p>
            <a:pPr marL="857250" lvl="1" indent="-457200"/>
            <a:r>
              <a:rPr lang="en-US" sz="2000" dirty="0" smtClean="0">
                <a:solidFill>
                  <a:schemeClr val="accent6"/>
                </a:solidFill>
              </a:rPr>
              <a:t>Constitutional amendment highlighted this concept</a:t>
            </a:r>
          </a:p>
          <a:p>
            <a:pPr marL="857250" lvl="1" indent="-457200"/>
            <a:r>
              <a:rPr lang="en-US" sz="2000" dirty="0" smtClean="0">
                <a:solidFill>
                  <a:schemeClr val="accent6"/>
                </a:solidFill>
              </a:rPr>
              <a:t>Dharma-</a:t>
            </a:r>
            <a:r>
              <a:rPr lang="en-US" sz="2000" dirty="0" err="1" smtClean="0">
                <a:solidFill>
                  <a:schemeClr val="accent6"/>
                </a:solidFill>
              </a:rPr>
              <a:t>nirapeksha</a:t>
            </a:r>
            <a:r>
              <a:rPr lang="en-US" sz="2000" dirty="0" smtClean="0">
                <a:solidFill>
                  <a:schemeClr val="accent6"/>
                </a:solidFill>
              </a:rPr>
              <a:t> or indifferent to dharma vs. </a:t>
            </a:r>
            <a:r>
              <a:rPr lang="en-US" sz="2000" dirty="0" err="1" smtClean="0">
                <a:solidFill>
                  <a:schemeClr val="accent6"/>
                </a:solidFill>
              </a:rPr>
              <a:t>pantha-nirpeksha</a:t>
            </a:r>
            <a:r>
              <a:rPr lang="en-US" sz="2000" dirty="0" smtClean="0">
                <a:solidFill>
                  <a:schemeClr val="accent6"/>
                </a:solidFill>
              </a:rPr>
              <a:t> or indifferent to organized religion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6"/>
                </a:solidFill>
              </a:rPr>
              <a:t>All Religions are the same, hence leave it to the individual</a:t>
            </a:r>
          </a:p>
          <a:p>
            <a:pPr marL="857250" lvl="1" indent="-457200"/>
            <a:r>
              <a:rPr lang="en-US" sz="2000" dirty="0" smtClean="0">
                <a:solidFill>
                  <a:schemeClr val="accent6"/>
                </a:solidFill>
              </a:rPr>
              <a:t>Opts for a passive role for religion, but problematic due to</a:t>
            </a:r>
          </a:p>
          <a:p>
            <a:pPr marL="857250" lvl="1" indent="-457200"/>
            <a:r>
              <a:rPr lang="en-US" sz="2000" dirty="0" smtClean="0">
                <a:solidFill>
                  <a:schemeClr val="accent6"/>
                </a:solidFill>
              </a:rPr>
              <a:t>Claims of only ‘truth’ by </a:t>
            </a:r>
            <a:r>
              <a:rPr lang="en-US" sz="2000" dirty="0" err="1" smtClean="0">
                <a:solidFill>
                  <a:schemeClr val="accent6"/>
                </a:solidFill>
              </a:rPr>
              <a:t>Abrahamic</a:t>
            </a:r>
            <a:r>
              <a:rPr lang="en-US" sz="2000" dirty="0" smtClean="0">
                <a:solidFill>
                  <a:schemeClr val="accent6"/>
                </a:solidFill>
              </a:rPr>
              <a:t> religion</a:t>
            </a:r>
          </a:p>
          <a:p>
            <a:pPr marL="857250" lvl="1" indent="-457200"/>
            <a:endParaRPr lang="en-US" sz="2000" dirty="0" smtClean="0">
              <a:solidFill>
                <a:schemeClr val="accent6"/>
              </a:solidFill>
            </a:endParaRPr>
          </a:p>
          <a:p>
            <a:pPr>
              <a:buNone/>
            </a:pPr>
            <a:endParaRPr lang="en-US" sz="2000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sz="3200" dirty="0" smtClean="0"/>
              <a:t>Embodied Knowing vs. History Centrism: </a:t>
            </a:r>
            <a:r>
              <a:rPr lang="en-US" sz="3200" u="sng" dirty="0" smtClean="0"/>
              <a:t>Implications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ts val="2800"/>
              </a:lnSpc>
              <a:buNone/>
            </a:pPr>
            <a:r>
              <a:rPr lang="en-US" dirty="0" smtClean="0">
                <a:solidFill>
                  <a:srgbClr val="009900"/>
                </a:solidFill>
              </a:rPr>
              <a:t>Conversion and Excommunication</a:t>
            </a:r>
          </a:p>
          <a:p>
            <a:pPr>
              <a:lnSpc>
                <a:spcPts val="2800"/>
              </a:lnSpc>
              <a:buNone/>
            </a:pPr>
            <a:r>
              <a:rPr lang="en-US" dirty="0" smtClean="0">
                <a:solidFill>
                  <a:srgbClr val="009900"/>
                </a:solidFill>
              </a:rPr>
              <a:t>Basis for Conversion </a:t>
            </a:r>
          </a:p>
          <a:p>
            <a:pPr>
              <a:lnSpc>
                <a:spcPts val="28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World divided into Believers and Heathers</a:t>
            </a:r>
          </a:p>
          <a:p>
            <a:pPr>
              <a:lnSpc>
                <a:spcPts val="28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Believers are the chosen people</a:t>
            </a:r>
          </a:p>
          <a:p>
            <a:pPr>
              <a:lnSpc>
                <a:spcPts val="28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Nature available only to the believers for their enjoyment</a:t>
            </a:r>
          </a:p>
          <a:p>
            <a:pPr>
              <a:lnSpc>
                <a:spcPts val="28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Mandate for the believers to convert heathers: Soul harvesting</a:t>
            </a:r>
          </a:p>
          <a:p>
            <a:pPr>
              <a:lnSpc>
                <a:spcPts val="2800"/>
              </a:lnSpc>
              <a:buNone/>
            </a:pPr>
            <a:r>
              <a:rPr lang="en-US" dirty="0" smtClean="0">
                <a:solidFill>
                  <a:srgbClr val="009900"/>
                </a:solidFill>
              </a:rPr>
              <a:t>Basis for Ex-communication</a:t>
            </a:r>
          </a:p>
          <a:p>
            <a:pPr>
              <a:lnSpc>
                <a:spcPts val="28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Only approach to salvation is through the chosen path</a:t>
            </a:r>
          </a:p>
          <a:p>
            <a:pPr>
              <a:lnSpc>
                <a:spcPts val="28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No direct communication with the Almighty</a:t>
            </a:r>
          </a:p>
          <a:p>
            <a:pPr>
              <a:lnSpc>
                <a:spcPts val="28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Claimants for direct contact termed heretic, e.g. Joan of Arc</a:t>
            </a:r>
          </a:p>
          <a:p>
            <a:pPr>
              <a:lnSpc>
                <a:spcPts val="2800"/>
              </a:lnSpc>
              <a:buNone/>
            </a:pPr>
            <a:r>
              <a:rPr lang="en-US" dirty="0" smtClean="0">
                <a:solidFill>
                  <a:srgbClr val="009900"/>
                </a:solidFill>
              </a:rPr>
              <a:t>Central authority resulting in Bull: </a:t>
            </a:r>
            <a:r>
              <a:rPr lang="en-US" dirty="0" err="1" smtClean="0">
                <a:solidFill>
                  <a:srgbClr val="009900"/>
                </a:solidFill>
              </a:rPr>
              <a:t>Fatwas</a:t>
            </a:r>
            <a:r>
              <a:rPr lang="en-US" dirty="0" smtClean="0">
                <a:solidFill>
                  <a:srgbClr val="009900"/>
                </a:solidFill>
              </a:rPr>
              <a:t> of the Church: </a:t>
            </a:r>
            <a:r>
              <a:rPr lang="en-US" dirty="0" smtClean="0">
                <a:solidFill>
                  <a:schemeClr val="accent6"/>
                </a:solidFill>
              </a:rPr>
              <a:t>Birth control, evolution, gay rights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06BE6-9BFE-478B-95E9-1ABC7B171CE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5439</TotalTime>
  <Words>1575</Words>
  <Application>Microsoft Office PowerPoint</Application>
  <PresentationFormat>On-screen Show (4:3)</PresentationFormat>
  <Paragraphs>283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Default Design</vt:lpstr>
      <vt:lpstr>Custom Design</vt:lpstr>
      <vt:lpstr>Being Different by Rajiv Malhotra  A Synopsys Shankar Jaganathan January 19, 2012 </vt:lpstr>
      <vt:lpstr>Content of the Presentation</vt:lpstr>
      <vt:lpstr>Approach</vt:lpstr>
      <vt:lpstr>Purva Paksha</vt:lpstr>
      <vt:lpstr>My Framework for Understanding Being Different</vt:lpstr>
      <vt:lpstr>Being Different: Visible In Tolerance vs. Respect</vt:lpstr>
      <vt:lpstr>Embodied Knowing vs. History Centrism: The idea</vt:lpstr>
      <vt:lpstr>Embodied Knowing vs. History Centrism: Issue of Contention </vt:lpstr>
      <vt:lpstr>Embodied Knowing vs. History Centrism: Implications </vt:lpstr>
      <vt:lpstr>Integral Unity vs. Synthetic Unity: The Idea </vt:lpstr>
      <vt:lpstr>Integral Unity vs. Synthetic Unity: Issue of Contention </vt:lpstr>
      <vt:lpstr>Integral Unity vs. Synthetic Unity: Implications </vt:lpstr>
      <vt:lpstr>Anxiety Over Chaos vs. Comfort with Complexity: The idea </vt:lpstr>
      <vt:lpstr>Anxiety Over Chaos vs. Comfort with Complexity: Issue of Contention </vt:lpstr>
      <vt:lpstr>Anxiety Over Chaos vs. Comfort with Complexity: Implication </vt:lpstr>
      <vt:lpstr>Cultural Digestion vs. Sanskrit Non-translatebles: The Idea </vt:lpstr>
      <vt:lpstr>Cultural Digestion vs. Sanskrit Non-translatebles: Implication </vt:lpstr>
      <vt:lpstr>Western Universalization</vt:lpstr>
      <vt:lpstr>Slide 19</vt:lpstr>
    </vt:vector>
  </TitlesOfParts>
  <Company>Wipro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Talent Acquisition  Plan for Better Business Integration</dc:title>
  <dc:creator>c1709</dc:creator>
  <cp:lastModifiedBy>vinayachandra</cp:lastModifiedBy>
  <cp:revision>205</cp:revision>
  <dcterms:created xsi:type="dcterms:W3CDTF">2009-08-25T05:12:26Z</dcterms:created>
  <dcterms:modified xsi:type="dcterms:W3CDTF">2012-01-20T09:13:38Z</dcterms:modified>
</cp:coreProperties>
</file>